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55"/>
  </p:notesMasterIdLst>
  <p:sldIdLst>
    <p:sldId id="256" r:id="rId4"/>
    <p:sldId id="268" r:id="rId5"/>
    <p:sldId id="297" r:id="rId6"/>
    <p:sldId id="298" r:id="rId7"/>
    <p:sldId id="299" r:id="rId8"/>
    <p:sldId id="333" r:id="rId9"/>
    <p:sldId id="334" r:id="rId10"/>
    <p:sldId id="302" r:id="rId11"/>
    <p:sldId id="301" r:id="rId12"/>
    <p:sldId id="300" r:id="rId13"/>
    <p:sldId id="304" r:id="rId14"/>
    <p:sldId id="305" r:id="rId15"/>
    <p:sldId id="306" r:id="rId16"/>
    <p:sldId id="307" r:id="rId17"/>
    <p:sldId id="308" r:id="rId18"/>
    <p:sldId id="309" r:id="rId19"/>
    <p:sldId id="303" r:id="rId20"/>
    <p:sldId id="310" r:id="rId21"/>
    <p:sldId id="311" r:id="rId22"/>
    <p:sldId id="335" r:id="rId23"/>
    <p:sldId id="337" r:id="rId24"/>
    <p:sldId id="336" r:id="rId25"/>
    <p:sldId id="312" r:id="rId26"/>
    <p:sldId id="313" r:id="rId27"/>
    <p:sldId id="314" r:id="rId28"/>
    <p:sldId id="315" r:id="rId29"/>
    <p:sldId id="316" r:id="rId30"/>
    <p:sldId id="317" r:id="rId31"/>
    <p:sldId id="318" r:id="rId32"/>
    <p:sldId id="319" r:id="rId33"/>
    <p:sldId id="320" r:id="rId34"/>
    <p:sldId id="321" r:id="rId35"/>
    <p:sldId id="322" r:id="rId36"/>
    <p:sldId id="324" r:id="rId37"/>
    <p:sldId id="323" r:id="rId38"/>
    <p:sldId id="325" r:id="rId39"/>
    <p:sldId id="338" r:id="rId40"/>
    <p:sldId id="326" r:id="rId41"/>
    <p:sldId id="339" r:id="rId42"/>
    <p:sldId id="340" r:id="rId43"/>
    <p:sldId id="341" r:id="rId44"/>
    <p:sldId id="342" r:id="rId45"/>
    <p:sldId id="343" r:id="rId46"/>
    <p:sldId id="344" r:id="rId47"/>
    <p:sldId id="327" r:id="rId48"/>
    <p:sldId id="328" r:id="rId49"/>
    <p:sldId id="330" r:id="rId50"/>
    <p:sldId id="329" r:id="rId51"/>
    <p:sldId id="331" r:id="rId52"/>
    <p:sldId id="332" r:id="rId53"/>
    <p:sldId id="345"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3" d="100"/>
          <a:sy n="73" d="100"/>
        </p:scale>
        <p:origin x="534"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theme" Target="theme/theme1.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viewProps" Target="viewProps.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A60997-84A1-433D-83D9-E3BAEF82532A}" type="datetimeFigureOut">
              <a:rPr lang="en-US" smtClean="0"/>
              <a:t>6/23/2020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7F474F-C1DC-4350-98E8-62FF516A2469}" type="slidenum">
              <a:rPr lang="en-US" smtClean="0"/>
              <a:t>‹#›</a:t>
            </a:fld>
            <a:endParaRPr lang="en-US"/>
          </a:p>
        </p:txBody>
      </p:sp>
    </p:spTree>
    <p:extLst>
      <p:ext uri="{BB962C8B-B14F-4D97-AF65-F5344CB8AC3E}">
        <p14:creationId xmlns:p14="http://schemas.microsoft.com/office/powerpoint/2010/main" val="3576099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6A25C04-2C97-4BB9-A790-ECAAF8E253E7}" type="datetime1">
              <a:rPr lang="en-US" smtClean="0"/>
              <a:t>6/23/2020</a:t>
            </a:fld>
            <a:endParaRPr lang="en-US"/>
          </a:p>
        </p:txBody>
      </p:sp>
      <p:sp>
        <p:nvSpPr>
          <p:cNvPr id="5" name="Footer Placeholder 4"/>
          <p:cNvSpPr>
            <a:spLocks noGrp="1"/>
          </p:cNvSpPr>
          <p:nvPr>
            <p:ph type="ftr" sz="quarter" idx="11"/>
          </p:nvPr>
        </p:nvSpPr>
        <p:spPr/>
        <p:txBody>
          <a:bodyPr/>
          <a:lstStyle/>
          <a:p>
            <a:r>
              <a:rPr lang="en-US"/>
              <a:t>EE350 Electric Machinery Fundamentals</a:t>
            </a:r>
          </a:p>
        </p:txBody>
      </p:sp>
      <p:sp>
        <p:nvSpPr>
          <p:cNvPr id="6" name="Slide Number Placeholder 5"/>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4019292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C0C2EC-8C46-415C-A06D-8589A9DF41B3}" type="datetime1">
              <a:rPr lang="en-US" smtClean="0"/>
              <a:t>6/23/2020</a:t>
            </a:fld>
            <a:endParaRPr lang="en-US"/>
          </a:p>
        </p:txBody>
      </p:sp>
      <p:sp>
        <p:nvSpPr>
          <p:cNvPr id="5" name="Footer Placeholder 4"/>
          <p:cNvSpPr>
            <a:spLocks noGrp="1"/>
          </p:cNvSpPr>
          <p:nvPr>
            <p:ph type="ftr" sz="quarter" idx="11"/>
          </p:nvPr>
        </p:nvSpPr>
        <p:spPr/>
        <p:txBody>
          <a:bodyPr/>
          <a:lstStyle/>
          <a:p>
            <a:r>
              <a:rPr lang="en-US"/>
              <a:t>EE350 Electric Machinery Fundamentals</a:t>
            </a:r>
          </a:p>
        </p:txBody>
      </p:sp>
      <p:sp>
        <p:nvSpPr>
          <p:cNvPr id="6" name="Slide Number Placeholder 5"/>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406965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9D9D292-46CD-4D2A-B4F7-52D1C375576A}" type="datetime1">
              <a:rPr lang="en-US" smtClean="0"/>
              <a:t>6/23/2020</a:t>
            </a:fld>
            <a:endParaRPr lang="en-US"/>
          </a:p>
        </p:txBody>
      </p:sp>
      <p:sp>
        <p:nvSpPr>
          <p:cNvPr id="5" name="Footer Placeholder 4"/>
          <p:cNvSpPr>
            <a:spLocks noGrp="1"/>
          </p:cNvSpPr>
          <p:nvPr>
            <p:ph type="ftr" sz="quarter" idx="11"/>
          </p:nvPr>
        </p:nvSpPr>
        <p:spPr/>
        <p:txBody>
          <a:bodyPr/>
          <a:lstStyle/>
          <a:p>
            <a:r>
              <a:rPr lang="en-US"/>
              <a:t>EE350 Electric Machinery Fundamentals</a:t>
            </a:r>
          </a:p>
        </p:txBody>
      </p:sp>
      <p:sp>
        <p:nvSpPr>
          <p:cNvPr id="6" name="Slide Number Placeholder 5"/>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15821665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87E5-043D-402A-9378-79752714E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FB270D-81DE-4974-9E95-EADB66876D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F78A37-04ED-44C0-9390-390D64001EFA}"/>
              </a:ext>
            </a:extLst>
          </p:cNvPr>
          <p:cNvSpPr>
            <a:spLocks noGrp="1"/>
          </p:cNvSpPr>
          <p:nvPr>
            <p:ph type="dt" sz="half" idx="10"/>
          </p:nvPr>
        </p:nvSpPr>
        <p:spPr/>
        <p:txBody>
          <a:bodyPr/>
          <a:lstStyle/>
          <a:p>
            <a:fld id="{96A25C04-2C97-4BB9-A790-ECAAF8E253E7}" type="datetime1">
              <a:rPr lang="en-US" smtClean="0"/>
              <a:t>6/23/2020</a:t>
            </a:fld>
            <a:endParaRPr lang="en-US"/>
          </a:p>
        </p:txBody>
      </p:sp>
      <p:sp>
        <p:nvSpPr>
          <p:cNvPr id="5" name="Footer Placeholder 4">
            <a:extLst>
              <a:ext uri="{FF2B5EF4-FFF2-40B4-BE49-F238E27FC236}">
                <a16:creationId xmlns:a16="http://schemas.microsoft.com/office/drawing/2014/main" id="{3961E3F9-6B41-4BD7-AAA8-82174FF56B27}"/>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D68A205A-9DB2-42FB-B0BF-E4CC9DA96FAA}"/>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24410648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4FCE-9A86-4DE9-93C4-6352DF718A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9702BD-7DB1-47C8-B445-B7F9937502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DB8C8F-528D-4974-8CAC-C425E141067A}"/>
              </a:ext>
            </a:extLst>
          </p:cNvPr>
          <p:cNvSpPr>
            <a:spLocks noGrp="1"/>
          </p:cNvSpPr>
          <p:nvPr>
            <p:ph type="dt" sz="half" idx="10"/>
          </p:nvPr>
        </p:nvSpPr>
        <p:spPr/>
        <p:txBody>
          <a:bodyPr/>
          <a:lstStyle/>
          <a:p>
            <a:fld id="{5F287F02-6B08-4753-B831-C3DE4F080913}" type="datetime1">
              <a:rPr lang="en-US" smtClean="0"/>
              <a:t>6/23/2020</a:t>
            </a:fld>
            <a:endParaRPr lang="en-US"/>
          </a:p>
        </p:txBody>
      </p:sp>
      <p:sp>
        <p:nvSpPr>
          <p:cNvPr id="5" name="Footer Placeholder 4">
            <a:extLst>
              <a:ext uri="{FF2B5EF4-FFF2-40B4-BE49-F238E27FC236}">
                <a16:creationId xmlns:a16="http://schemas.microsoft.com/office/drawing/2014/main" id="{32B13383-7209-4E32-A4EA-1783815EB349}"/>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DAE71735-8081-4DEB-AFB7-158FFCFC0287}"/>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1908303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404-D8EE-4FA3-9969-EA4F55807D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A75489-6DB0-473F-B2D9-7C428499D8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BBB31D-8FE5-46D7-A8AF-2B5A1F6E180A}"/>
              </a:ext>
            </a:extLst>
          </p:cNvPr>
          <p:cNvSpPr>
            <a:spLocks noGrp="1"/>
          </p:cNvSpPr>
          <p:nvPr>
            <p:ph type="dt" sz="half" idx="10"/>
          </p:nvPr>
        </p:nvSpPr>
        <p:spPr/>
        <p:txBody>
          <a:bodyPr/>
          <a:lstStyle/>
          <a:p>
            <a:fld id="{12C782CB-E772-443E-8CAB-60F76781334F}" type="datetime1">
              <a:rPr lang="en-US" smtClean="0"/>
              <a:t>6/23/2020</a:t>
            </a:fld>
            <a:endParaRPr lang="en-US"/>
          </a:p>
        </p:txBody>
      </p:sp>
      <p:sp>
        <p:nvSpPr>
          <p:cNvPr id="5" name="Footer Placeholder 4">
            <a:extLst>
              <a:ext uri="{FF2B5EF4-FFF2-40B4-BE49-F238E27FC236}">
                <a16:creationId xmlns:a16="http://schemas.microsoft.com/office/drawing/2014/main" id="{C68F9417-F063-491B-96E0-BE0AB7A5680E}"/>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FE90ECDD-9622-41FD-91E0-BB18C6DAB6D0}"/>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11874538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1A30-ADD4-4D07-B647-32CCF9CA3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432FE9-BD4F-4CB3-A941-50AC458170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003502-9A89-4999-993E-9F646719BCF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5749AD-7D4C-47BD-9858-AADC2572F6E7}"/>
              </a:ext>
            </a:extLst>
          </p:cNvPr>
          <p:cNvSpPr>
            <a:spLocks noGrp="1"/>
          </p:cNvSpPr>
          <p:nvPr>
            <p:ph type="dt" sz="half" idx="10"/>
          </p:nvPr>
        </p:nvSpPr>
        <p:spPr/>
        <p:txBody>
          <a:bodyPr/>
          <a:lstStyle/>
          <a:p>
            <a:fld id="{A60B7095-BC79-4914-87F5-706156AE032D}" type="datetime1">
              <a:rPr lang="en-US" smtClean="0"/>
              <a:t>6/23/2020</a:t>
            </a:fld>
            <a:endParaRPr lang="en-US"/>
          </a:p>
        </p:txBody>
      </p:sp>
      <p:sp>
        <p:nvSpPr>
          <p:cNvPr id="6" name="Footer Placeholder 5">
            <a:extLst>
              <a:ext uri="{FF2B5EF4-FFF2-40B4-BE49-F238E27FC236}">
                <a16:creationId xmlns:a16="http://schemas.microsoft.com/office/drawing/2014/main" id="{38E716BB-A7ED-4C19-B9E0-AEC15A362902}"/>
              </a:ext>
            </a:extLst>
          </p:cNvPr>
          <p:cNvSpPr>
            <a:spLocks noGrp="1"/>
          </p:cNvSpPr>
          <p:nvPr>
            <p:ph type="ftr" sz="quarter" idx="11"/>
          </p:nvPr>
        </p:nvSpPr>
        <p:spPr/>
        <p:txBody>
          <a:bodyPr/>
          <a:lstStyle/>
          <a:p>
            <a:r>
              <a:rPr lang="en-US"/>
              <a:t>EE350 Electric Machinery Fundamentals</a:t>
            </a:r>
          </a:p>
        </p:txBody>
      </p:sp>
      <p:sp>
        <p:nvSpPr>
          <p:cNvPr id="7" name="Slide Number Placeholder 6">
            <a:extLst>
              <a:ext uri="{FF2B5EF4-FFF2-40B4-BE49-F238E27FC236}">
                <a16:creationId xmlns:a16="http://schemas.microsoft.com/office/drawing/2014/main" id="{4C8360D3-EA86-43B1-82BF-CE2DE1A07995}"/>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132588605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2830-1A16-4EF0-A5C9-1E256E9CB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003A4D-2043-48DD-A679-04EE439229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411AFE-4CFB-4AA6-B68A-7FD96FE93D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5E690E-A45D-45AD-A01F-455303883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9B3479-8045-4A5D-B164-D5F9A33217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A86827-66E2-473F-BA22-81CF587F1716}"/>
              </a:ext>
            </a:extLst>
          </p:cNvPr>
          <p:cNvSpPr>
            <a:spLocks noGrp="1"/>
          </p:cNvSpPr>
          <p:nvPr>
            <p:ph type="dt" sz="half" idx="10"/>
          </p:nvPr>
        </p:nvSpPr>
        <p:spPr/>
        <p:txBody>
          <a:bodyPr/>
          <a:lstStyle/>
          <a:p>
            <a:fld id="{8BF47415-1D4A-4081-A6D9-68568B43A6D1}" type="datetime1">
              <a:rPr lang="en-US" smtClean="0"/>
              <a:t>6/23/2020</a:t>
            </a:fld>
            <a:endParaRPr lang="en-US"/>
          </a:p>
        </p:txBody>
      </p:sp>
      <p:sp>
        <p:nvSpPr>
          <p:cNvPr id="8" name="Footer Placeholder 7">
            <a:extLst>
              <a:ext uri="{FF2B5EF4-FFF2-40B4-BE49-F238E27FC236}">
                <a16:creationId xmlns:a16="http://schemas.microsoft.com/office/drawing/2014/main" id="{AF725CE6-BA8C-4B4F-A589-407D601BA594}"/>
              </a:ext>
            </a:extLst>
          </p:cNvPr>
          <p:cNvSpPr>
            <a:spLocks noGrp="1"/>
          </p:cNvSpPr>
          <p:nvPr>
            <p:ph type="ftr" sz="quarter" idx="11"/>
          </p:nvPr>
        </p:nvSpPr>
        <p:spPr/>
        <p:txBody>
          <a:bodyPr/>
          <a:lstStyle/>
          <a:p>
            <a:r>
              <a:rPr lang="en-US"/>
              <a:t>EE350 Electric Machinery Fundamentals</a:t>
            </a:r>
          </a:p>
        </p:txBody>
      </p:sp>
      <p:sp>
        <p:nvSpPr>
          <p:cNvPr id="9" name="Slide Number Placeholder 8">
            <a:extLst>
              <a:ext uri="{FF2B5EF4-FFF2-40B4-BE49-F238E27FC236}">
                <a16:creationId xmlns:a16="http://schemas.microsoft.com/office/drawing/2014/main" id="{32BDE352-5587-4046-8BC4-23E7F9757A6A}"/>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647086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5FBF-F490-49D1-A9BC-C60DDABAF6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AC2ED9-5780-4710-BC17-9555F21CF5E2}"/>
              </a:ext>
            </a:extLst>
          </p:cNvPr>
          <p:cNvSpPr>
            <a:spLocks noGrp="1"/>
          </p:cNvSpPr>
          <p:nvPr>
            <p:ph type="dt" sz="half" idx="10"/>
          </p:nvPr>
        </p:nvSpPr>
        <p:spPr/>
        <p:txBody>
          <a:bodyPr/>
          <a:lstStyle/>
          <a:p>
            <a:fld id="{9C094377-2D21-41CF-B61C-8D6AC456883D}" type="datetime1">
              <a:rPr lang="en-US" smtClean="0"/>
              <a:t>6/23/2020</a:t>
            </a:fld>
            <a:endParaRPr lang="en-US"/>
          </a:p>
        </p:txBody>
      </p:sp>
      <p:sp>
        <p:nvSpPr>
          <p:cNvPr id="4" name="Footer Placeholder 3">
            <a:extLst>
              <a:ext uri="{FF2B5EF4-FFF2-40B4-BE49-F238E27FC236}">
                <a16:creationId xmlns:a16="http://schemas.microsoft.com/office/drawing/2014/main" id="{E394FF09-6BB2-44E5-BA67-F5BA43C26A6A}"/>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B3B948C7-4874-4DFE-8DA5-91DC1A17B9D1}"/>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2692472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41ACDE-0B5E-440B-B5C9-B0C4123DD3D0}"/>
              </a:ext>
            </a:extLst>
          </p:cNvPr>
          <p:cNvSpPr>
            <a:spLocks noGrp="1"/>
          </p:cNvSpPr>
          <p:nvPr>
            <p:ph type="dt" sz="half" idx="10"/>
          </p:nvPr>
        </p:nvSpPr>
        <p:spPr/>
        <p:txBody>
          <a:bodyPr/>
          <a:lstStyle/>
          <a:p>
            <a:fld id="{004E0243-B32A-4FB2-BEA1-28ABC9DBD51A}" type="datetime1">
              <a:rPr lang="en-US" smtClean="0"/>
              <a:t>6/23/2020</a:t>
            </a:fld>
            <a:endParaRPr lang="en-US"/>
          </a:p>
        </p:txBody>
      </p:sp>
      <p:sp>
        <p:nvSpPr>
          <p:cNvPr id="3" name="Footer Placeholder 2">
            <a:extLst>
              <a:ext uri="{FF2B5EF4-FFF2-40B4-BE49-F238E27FC236}">
                <a16:creationId xmlns:a16="http://schemas.microsoft.com/office/drawing/2014/main" id="{4127EF29-B1E3-47B7-B2B5-3C5ED30B73E1}"/>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C393551E-052F-48A6-AD07-7C1A16C4433B}"/>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1425513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1A31-FD7E-4B8D-8CFE-0FE9069EF8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5BD09D-B4AC-45B2-8FAB-01258FDABF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6E0487-EAE5-4BCD-B703-059CE70D82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72EBC4-8685-44DA-B8C3-EF9362028611}"/>
              </a:ext>
            </a:extLst>
          </p:cNvPr>
          <p:cNvSpPr>
            <a:spLocks noGrp="1"/>
          </p:cNvSpPr>
          <p:nvPr>
            <p:ph type="dt" sz="half" idx="10"/>
          </p:nvPr>
        </p:nvSpPr>
        <p:spPr/>
        <p:txBody>
          <a:bodyPr/>
          <a:lstStyle/>
          <a:p>
            <a:fld id="{E4103223-98B9-421D-83F9-E5316FCA97DB}" type="datetime1">
              <a:rPr lang="en-US" smtClean="0"/>
              <a:t>6/23/2020</a:t>
            </a:fld>
            <a:endParaRPr lang="en-US"/>
          </a:p>
        </p:txBody>
      </p:sp>
      <p:sp>
        <p:nvSpPr>
          <p:cNvPr id="6" name="Footer Placeholder 5">
            <a:extLst>
              <a:ext uri="{FF2B5EF4-FFF2-40B4-BE49-F238E27FC236}">
                <a16:creationId xmlns:a16="http://schemas.microsoft.com/office/drawing/2014/main" id="{E812D24D-732C-4AC4-9177-72BAE42DA4CB}"/>
              </a:ext>
            </a:extLst>
          </p:cNvPr>
          <p:cNvSpPr>
            <a:spLocks noGrp="1"/>
          </p:cNvSpPr>
          <p:nvPr>
            <p:ph type="ftr" sz="quarter" idx="11"/>
          </p:nvPr>
        </p:nvSpPr>
        <p:spPr/>
        <p:txBody>
          <a:bodyPr/>
          <a:lstStyle/>
          <a:p>
            <a:r>
              <a:rPr lang="en-US"/>
              <a:t>EE350 Electric Machinery Fundamentals</a:t>
            </a:r>
          </a:p>
        </p:txBody>
      </p:sp>
      <p:sp>
        <p:nvSpPr>
          <p:cNvPr id="7" name="Slide Number Placeholder 6">
            <a:extLst>
              <a:ext uri="{FF2B5EF4-FFF2-40B4-BE49-F238E27FC236}">
                <a16:creationId xmlns:a16="http://schemas.microsoft.com/office/drawing/2014/main" id="{40CA4FCC-C0D9-4EFA-8793-D7EDFAF85849}"/>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2781859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F287F02-6B08-4753-B831-C3DE4F080913}" type="datetime1">
              <a:rPr lang="en-US" smtClean="0"/>
              <a:t>6/23/2020</a:t>
            </a:fld>
            <a:endParaRPr lang="en-US"/>
          </a:p>
        </p:txBody>
      </p:sp>
      <p:sp>
        <p:nvSpPr>
          <p:cNvPr id="5" name="Footer Placeholder 4"/>
          <p:cNvSpPr>
            <a:spLocks noGrp="1"/>
          </p:cNvSpPr>
          <p:nvPr>
            <p:ph type="ftr" sz="quarter" idx="11"/>
          </p:nvPr>
        </p:nvSpPr>
        <p:spPr/>
        <p:txBody>
          <a:bodyPr/>
          <a:lstStyle/>
          <a:p>
            <a:r>
              <a:rPr lang="en-US"/>
              <a:t>EE350 Electric Machinery Fundamentals</a:t>
            </a:r>
          </a:p>
        </p:txBody>
      </p:sp>
      <p:sp>
        <p:nvSpPr>
          <p:cNvPr id="6" name="Slide Number Placeholder 5"/>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8531926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BFA8-170D-473E-8C7B-7E7F6ADA2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0612DF-9C55-4EE8-8771-3702C0C0ED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23B6C2-461C-4C91-BF0A-78A90CB7C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CD13B9-0ED2-4574-8C9F-E25D694245E8}"/>
              </a:ext>
            </a:extLst>
          </p:cNvPr>
          <p:cNvSpPr>
            <a:spLocks noGrp="1"/>
          </p:cNvSpPr>
          <p:nvPr>
            <p:ph type="dt" sz="half" idx="10"/>
          </p:nvPr>
        </p:nvSpPr>
        <p:spPr/>
        <p:txBody>
          <a:bodyPr/>
          <a:lstStyle/>
          <a:p>
            <a:fld id="{835BAB24-1646-469E-A686-E2A3871849BC}" type="datetime1">
              <a:rPr lang="en-US" smtClean="0"/>
              <a:t>6/23/2020</a:t>
            </a:fld>
            <a:endParaRPr lang="en-US"/>
          </a:p>
        </p:txBody>
      </p:sp>
      <p:sp>
        <p:nvSpPr>
          <p:cNvPr id="6" name="Footer Placeholder 5">
            <a:extLst>
              <a:ext uri="{FF2B5EF4-FFF2-40B4-BE49-F238E27FC236}">
                <a16:creationId xmlns:a16="http://schemas.microsoft.com/office/drawing/2014/main" id="{B9BF9464-F321-49E0-B5EE-CE0873E0AD72}"/>
              </a:ext>
            </a:extLst>
          </p:cNvPr>
          <p:cNvSpPr>
            <a:spLocks noGrp="1"/>
          </p:cNvSpPr>
          <p:nvPr>
            <p:ph type="ftr" sz="quarter" idx="11"/>
          </p:nvPr>
        </p:nvSpPr>
        <p:spPr/>
        <p:txBody>
          <a:bodyPr/>
          <a:lstStyle/>
          <a:p>
            <a:r>
              <a:rPr lang="en-US"/>
              <a:t>EE350 Electric Machinery Fundamentals</a:t>
            </a:r>
          </a:p>
        </p:txBody>
      </p:sp>
      <p:sp>
        <p:nvSpPr>
          <p:cNvPr id="7" name="Slide Number Placeholder 6">
            <a:extLst>
              <a:ext uri="{FF2B5EF4-FFF2-40B4-BE49-F238E27FC236}">
                <a16:creationId xmlns:a16="http://schemas.microsoft.com/office/drawing/2014/main" id="{95F02F00-A56D-4ACD-9C87-C965AA2E1E17}"/>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3274371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903A-C587-40EF-A390-639F074554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326537-F88B-42B9-B886-7785539BCD1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C47E5A-C3C4-4F6B-B2E7-614A9B60AF9B}"/>
              </a:ext>
            </a:extLst>
          </p:cNvPr>
          <p:cNvSpPr>
            <a:spLocks noGrp="1"/>
          </p:cNvSpPr>
          <p:nvPr>
            <p:ph type="dt" sz="half" idx="10"/>
          </p:nvPr>
        </p:nvSpPr>
        <p:spPr/>
        <p:txBody>
          <a:bodyPr/>
          <a:lstStyle/>
          <a:p>
            <a:fld id="{DFC0C2EC-8C46-415C-A06D-8589A9DF41B3}" type="datetime1">
              <a:rPr lang="en-US" smtClean="0"/>
              <a:t>6/23/2020</a:t>
            </a:fld>
            <a:endParaRPr lang="en-US"/>
          </a:p>
        </p:txBody>
      </p:sp>
      <p:sp>
        <p:nvSpPr>
          <p:cNvPr id="5" name="Footer Placeholder 4">
            <a:extLst>
              <a:ext uri="{FF2B5EF4-FFF2-40B4-BE49-F238E27FC236}">
                <a16:creationId xmlns:a16="http://schemas.microsoft.com/office/drawing/2014/main" id="{A0B94368-ADB0-4B12-8661-1058EE1A8890}"/>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7BAAF8B5-703C-41C8-AB1E-725F2C3251D3}"/>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20832731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47394-20EF-4AAB-B57F-1F1561CAE5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FCE8E1-DD72-4EED-B8FC-D07C803099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CD5D8-1526-47FC-83AD-C81041C3F297}"/>
              </a:ext>
            </a:extLst>
          </p:cNvPr>
          <p:cNvSpPr>
            <a:spLocks noGrp="1"/>
          </p:cNvSpPr>
          <p:nvPr>
            <p:ph type="dt" sz="half" idx="10"/>
          </p:nvPr>
        </p:nvSpPr>
        <p:spPr/>
        <p:txBody>
          <a:bodyPr/>
          <a:lstStyle/>
          <a:p>
            <a:fld id="{99D9D292-46CD-4D2A-B4F7-52D1C375576A}" type="datetime1">
              <a:rPr lang="en-US" smtClean="0"/>
              <a:t>6/23/2020</a:t>
            </a:fld>
            <a:endParaRPr lang="en-US"/>
          </a:p>
        </p:txBody>
      </p:sp>
      <p:sp>
        <p:nvSpPr>
          <p:cNvPr id="5" name="Footer Placeholder 4">
            <a:extLst>
              <a:ext uri="{FF2B5EF4-FFF2-40B4-BE49-F238E27FC236}">
                <a16:creationId xmlns:a16="http://schemas.microsoft.com/office/drawing/2014/main" id="{F5A5C2BD-F075-44A4-8BE1-E5CA8C3E6EB6}"/>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BB0B116F-02B2-46E3-BC84-67D4267CD8C2}"/>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36634867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487E5-043D-402A-9378-79752714E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FB270D-81DE-4974-9E95-EADB66876D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F78A37-04ED-44C0-9390-390D64001EFA}"/>
              </a:ext>
            </a:extLst>
          </p:cNvPr>
          <p:cNvSpPr>
            <a:spLocks noGrp="1"/>
          </p:cNvSpPr>
          <p:nvPr>
            <p:ph type="dt" sz="half" idx="10"/>
          </p:nvPr>
        </p:nvSpPr>
        <p:spPr/>
        <p:txBody>
          <a:bodyPr/>
          <a:lstStyle/>
          <a:p>
            <a:fld id="{96A25C04-2C97-4BB9-A790-ECAAF8E253E7}" type="datetime1">
              <a:rPr lang="en-US" smtClean="0"/>
              <a:t>6/23/2020</a:t>
            </a:fld>
            <a:endParaRPr lang="en-US"/>
          </a:p>
        </p:txBody>
      </p:sp>
      <p:sp>
        <p:nvSpPr>
          <p:cNvPr id="5" name="Footer Placeholder 4">
            <a:extLst>
              <a:ext uri="{FF2B5EF4-FFF2-40B4-BE49-F238E27FC236}">
                <a16:creationId xmlns:a16="http://schemas.microsoft.com/office/drawing/2014/main" id="{3961E3F9-6B41-4BD7-AAA8-82174FF56B27}"/>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D68A205A-9DB2-42FB-B0BF-E4CC9DA96FAA}"/>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70040614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44FCE-9A86-4DE9-93C4-6352DF718A1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9702BD-7DB1-47C8-B445-B7F99375021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DB8C8F-528D-4974-8CAC-C425E141067A}"/>
              </a:ext>
            </a:extLst>
          </p:cNvPr>
          <p:cNvSpPr>
            <a:spLocks noGrp="1"/>
          </p:cNvSpPr>
          <p:nvPr>
            <p:ph type="dt" sz="half" idx="10"/>
          </p:nvPr>
        </p:nvSpPr>
        <p:spPr/>
        <p:txBody>
          <a:bodyPr/>
          <a:lstStyle/>
          <a:p>
            <a:fld id="{5F287F02-6B08-4753-B831-C3DE4F080913}" type="datetime1">
              <a:rPr lang="en-US" smtClean="0"/>
              <a:t>6/23/2020</a:t>
            </a:fld>
            <a:endParaRPr lang="en-US"/>
          </a:p>
        </p:txBody>
      </p:sp>
      <p:sp>
        <p:nvSpPr>
          <p:cNvPr id="5" name="Footer Placeholder 4">
            <a:extLst>
              <a:ext uri="{FF2B5EF4-FFF2-40B4-BE49-F238E27FC236}">
                <a16:creationId xmlns:a16="http://schemas.microsoft.com/office/drawing/2014/main" id="{32B13383-7209-4E32-A4EA-1783815EB349}"/>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DAE71735-8081-4DEB-AFB7-158FFCFC0287}"/>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23231714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71404-D8EE-4FA3-9969-EA4F55807D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A75489-6DB0-473F-B2D9-7C428499D8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8BBB31D-8FE5-46D7-A8AF-2B5A1F6E180A}"/>
              </a:ext>
            </a:extLst>
          </p:cNvPr>
          <p:cNvSpPr>
            <a:spLocks noGrp="1"/>
          </p:cNvSpPr>
          <p:nvPr>
            <p:ph type="dt" sz="half" idx="10"/>
          </p:nvPr>
        </p:nvSpPr>
        <p:spPr/>
        <p:txBody>
          <a:bodyPr/>
          <a:lstStyle/>
          <a:p>
            <a:fld id="{12C782CB-E772-443E-8CAB-60F76781334F}" type="datetime1">
              <a:rPr lang="en-US" smtClean="0"/>
              <a:t>6/23/2020</a:t>
            </a:fld>
            <a:endParaRPr lang="en-US"/>
          </a:p>
        </p:txBody>
      </p:sp>
      <p:sp>
        <p:nvSpPr>
          <p:cNvPr id="5" name="Footer Placeholder 4">
            <a:extLst>
              <a:ext uri="{FF2B5EF4-FFF2-40B4-BE49-F238E27FC236}">
                <a16:creationId xmlns:a16="http://schemas.microsoft.com/office/drawing/2014/main" id="{C68F9417-F063-491B-96E0-BE0AB7A5680E}"/>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FE90ECDD-9622-41FD-91E0-BB18C6DAB6D0}"/>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35638152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9B1A30-ADD4-4D07-B647-32CCF9CA3B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432FE9-BD4F-4CB3-A941-50AC4581704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003502-9A89-4999-993E-9F646719BCF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95749AD-7D4C-47BD-9858-AADC2572F6E7}"/>
              </a:ext>
            </a:extLst>
          </p:cNvPr>
          <p:cNvSpPr>
            <a:spLocks noGrp="1"/>
          </p:cNvSpPr>
          <p:nvPr>
            <p:ph type="dt" sz="half" idx="10"/>
          </p:nvPr>
        </p:nvSpPr>
        <p:spPr/>
        <p:txBody>
          <a:bodyPr/>
          <a:lstStyle/>
          <a:p>
            <a:fld id="{A60B7095-BC79-4914-87F5-706156AE032D}" type="datetime1">
              <a:rPr lang="en-US" smtClean="0"/>
              <a:t>6/23/2020</a:t>
            </a:fld>
            <a:endParaRPr lang="en-US"/>
          </a:p>
        </p:txBody>
      </p:sp>
      <p:sp>
        <p:nvSpPr>
          <p:cNvPr id="6" name="Footer Placeholder 5">
            <a:extLst>
              <a:ext uri="{FF2B5EF4-FFF2-40B4-BE49-F238E27FC236}">
                <a16:creationId xmlns:a16="http://schemas.microsoft.com/office/drawing/2014/main" id="{38E716BB-A7ED-4C19-B9E0-AEC15A362902}"/>
              </a:ext>
            </a:extLst>
          </p:cNvPr>
          <p:cNvSpPr>
            <a:spLocks noGrp="1"/>
          </p:cNvSpPr>
          <p:nvPr>
            <p:ph type="ftr" sz="quarter" idx="11"/>
          </p:nvPr>
        </p:nvSpPr>
        <p:spPr/>
        <p:txBody>
          <a:bodyPr/>
          <a:lstStyle/>
          <a:p>
            <a:r>
              <a:rPr lang="en-US"/>
              <a:t>EE350 Electric Machinery Fundamentals</a:t>
            </a:r>
          </a:p>
        </p:txBody>
      </p:sp>
      <p:sp>
        <p:nvSpPr>
          <p:cNvPr id="7" name="Slide Number Placeholder 6">
            <a:extLst>
              <a:ext uri="{FF2B5EF4-FFF2-40B4-BE49-F238E27FC236}">
                <a16:creationId xmlns:a16="http://schemas.microsoft.com/office/drawing/2014/main" id="{4C8360D3-EA86-43B1-82BF-CE2DE1A07995}"/>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48761394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72830-1A16-4EF0-A5C9-1E256E9CB6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003A4D-2043-48DD-A679-04EE4392296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7411AFE-4CFB-4AA6-B68A-7FD96FE93D87}"/>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5E690E-A45D-45AD-A01F-45530388361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89B3479-8045-4A5D-B164-D5F9A332172C}"/>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A86827-66E2-473F-BA22-81CF587F1716}"/>
              </a:ext>
            </a:extLst>
          </p:cNvPr>
          <p:cNvSpPr>
            <a:spLocks noGrp="1"/>
          </p:cNvSpPr>
          <p:nvPr>
            <p:ph type="dt" sz="half" idx="10"/>
          </p:nvPr>
        </p:nvSpPr>
        <p:spPr/>
        <p:txBody>
          <a:bodyPr/>
          <a:lstStyle/>
          <a:p>
            <a:fld id="{8BF47415-1D4A-4081-A6D9-68568B43A6D1}" type="datetime1">
              <a:rPr lang="en-US" smtClean="0"/>
              <a:t>6/23/2020</a:t>
            </a:fld>
            <a:endParaRPr lang="en-US"/>
          </a:p>
        </p:txBody>
      </p:sp>
      <p:sp>
        <p:nvSpPr>
          <p:cNvPr id="8" name="Footer Placeholder 7">
            <a:extLst>
              <a:ext uri="{FF2B5EF4-FFF2-40B4-BE49-F238E27FC236}">
                <a16:creationId xmlns:a16="http://schemas.microsoft.com/office/drawing/2014/main" id="{AF725CE6-BA8C-4B4F-A589-407D601BA594}"/>
              </a:ext>
            </a:extLst>
          </p:cNvPr>
          <p:cNvSpPr>
            <a:spLocks noGrp="1"/>
          </p:cNvSpPr>
          <p:nvPr>
            <p:ph type="ftr" sz="quarter" idx="11"/>
          </p:nvPr>
        </p:nvSpPr>
        <p:spPr/>
        <p:txBody>
          <a:bodyPr/>
          <a:lstStyle/>
          <a:p>
            <a:r>
              <a:rPr lang="en-US"/>
              <a:t>EE350 Electric Machinery Fundamentals</a:t>
            </a:r>
          </a:p>
        </p:txBody>
      </p:sp>
      <p:sp>
        <p:nvSpPr>
          <p:cNvPr id="9" name="Slide Number Placeholder 8">
            <a:extLst>
              <a:ext uri="{FF2B5EF4-FFF2-40B4-BE49-F238E27FC236}">
                <a16:creationId xmlns:a16="http://schemas.microsoft.com/office/drawing/2014/main" id="{32BDE352-5587-4046-8BC4-23E7F9757A6A}"/>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29597013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5FBF-F490-49D1-A9BC-C60DDABAF6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AC2ED9-5780-4710-BC17-9555F21CF5E2}"/>
              </a:ext>
            </a:extLst>
          </p:cNvPr>
          <p:cNvSpPr>
            <a:spLocks noGrp="1"/>
          </p:cNvSpPr>
          <p:nvPr>
            <p:ph type="dt" sz="half" idx="10"/>
          </p:nvPr>
        </p:nvSpPr>
        <p:spPr/>
        <p:txBody>
          <a:bodyPr/>
          <a:lstStyle/>
          <a:p>
            <a:fld id="{9C094377-2D21-41CF-B61C-8D6AC456883D}" type="datetime1">
              <a:rPr lang="en-US" smtClean="0"/>
              <a:t>6/23/2020</a:t>
            </a:fld>
            <a:endParaRPr lang="en-US"/>
          </a:p>
        </p:txBody>
      </p:sp>
      <p:sp>
        <p:nvSpPr>
          <p:cNvPr id="4" name="Footer Placeholder 3">
            <a:extLst>
              <a:ext uri="{FF2B5EF4-FFF2-40B4-BE49-F238E27FC236}">
                <a16:creationId xmlns:a16="http://schemas.microsoft.com/office/drawing/2014/main" id="{E394FF09-6BB2-44E5-BA67-F5BA43C26A6A}"/>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B3B948C7-4874-4DFE-8DA5-91DC1A17B9D1}"/>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28162313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41ACDE-0B5E-440B-B5C9-B0C4123DD3D0}"/>
              </a:ext>
            </a:extLst>
          </p:cNvPr>
          <p:cNvSpPr>
            <a:spLocks noGrp="1"/>
          </p:cNvSpPr>
          <p:nvPr>
            <p:ph type="dt" sz="half" idx="10"/>
          </p:nvPr>
        </p:nvSpPr>
        <p:spPr/>
        <p:txBody>
          <a:bodyPr/>
          <a:lstStyle/>
          <a:p>
            <a:fld id="{004E0243-B32A-4FB2-BEA1-28ABC9DBD51A}" type="datetime1">
              <a:rPr lang="en-US" smtClean="0"/>
              <a:t>6/23/2020</a:t>
            </a:fld>
            <a:endParaRPr lang="en-US"/>
          </a:p>
        </p:txBody>
      </p:sp>
      <p:sp>
        <p:nvSpPr>
          <p:cNvPr id="3" name="Footer Placeholder 2">
            <a:extLst>
              <a:ext uri="{FF2B5EF4-FFF2-40B4-BE49-F238E27FC236}">
                <a16:creationId xmlns:a16="http://schemas.microsoft.com/office/drawing/2014/main" id="{4127EF29-B1E3-47B7-B2B5-3C5ED30B73E1}"/>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C393551E-052F-48A6-AD07-7C1A16C4433B}"/>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4032032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C782CB-E772-443E-8CAB-60F76781334F}" type="datetime1">
              <a:rPr lang="en-US" smtClean="0"/>
              <a:t>6/23/2020</a:t>
            </a:fld>
            <a:endParaRPr lang="en-US"/>
          </a:p>
        </p:txBody>
      </p:sp>
      <p:sp>
        <p:nvSpPr>
          <p:cNvPr id="5" name="Footer Placeholder 4"/>
          <p:cNvSpPr>
            <a:spLocks noGrp="1"/>
          </p:cNvSpPr>
          <p:nvPr>
            <p:ph type="ftr" sz="quarter" idx="11"/>
          </p:nvPr>
        </p:nvSpPr>
        <p:spPr/>
        <p:txBody>
          <a:bodyPr/>
          <a:lstStyle/>
          <a:p>
            <a:r>
              <a:rPr lang="en-US"/>
              <a:t>EE350 Electric Machinery Fundamentals</a:t>
            </a:r>
          </a:p>
        </p:txBody>
      </p:sp>
      <p:sp>
        <p:nvSpPr>
          <p:cNvPr id="6" name="Slide Number Placeholder 5"/>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39581115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B1A31-FD7E-4B8D-8CFE-0FE9069EF8F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55BD09D-B4AC-45B2-8FAB-01258FDABFA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76E0487-EAE5-4BCD-B703-059CE70D82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972EBC4-8685-44DA-B8C3-EF9362028611}"/>
              </a:ext>
            </a:extLst>
          </p:cNvPr>
          <p:cNvSpPr>
            <a:spLocks noGrp="1"/>
          </p:cNvSpPr>
          <p:nvPr>
            <p:ph type="dt" sz="half" idx="10"/>
          </p:nvPr>
        </p:nvSpPr>
        <p:spPr/>
        <p:txBody>
          <a:bodyPr/>
          <a:lstStyle/>
          <a:p>
            <a:fld id="{E4103223-98B9-421D-83F9-E5316FCA97DB}" type="datetime1">
              <a:rPr lang="en-US" smtClean="0"/>
              <a:t>6/23/2020</a:t>
            </a:fld>
            <a:endParaRPr lang="en-US"/>
          </a:p>
        </p:txBody>
      </p:sp>
      <p:sp>
        <p:nvSpPr>
          <p:cNvPr id="6" name="Footer Placeholder 5">
            <a:extLst>
              <a:ext uri="{FF2B5EF4-FFF2-40B4-BE49-F238E27FC236}">
                <a16:creationId xmlns:a16="http://schemas.microsoft.com/office/drawing/2014/main" id="{E812D24D-732C-4AC4-9177-72BAE42DA4CB}"/>
              </a:ext>
            </a:extLst>
          </p:cNvPr>
          <p:cNvSpPr>
            <a:spLocks noGrp="1"/>
          </p:cNvSpPr>
          <p:nvPr>
            <p:ph type="ftr" sz="quarter" idx="11"/>
          </p:nvPr>
        </p:nvSpPr>
        <p:spPr/>
        <p:txBody>
          <a:bodyPr/>
          <a:lstStyle/>
          <a:p>
            <a:r>
              <a:rPr lang="en-US"/>
              <a:t>EE350 Electric Machinery Fundamentals</a:t>
            </a:r>
          </a:p>
        </p:txBody>
      </p:sp>
      <p:sp>
        <p:nvSpPr>
          <p:cNvPr id="7" name="Slide Number Placeholder 6">
            <a:extLst>
              <a:ext uri="{FF2B5EF4-FFF2-40B4-BE49-F238E27FC236}">
                <a16:creationId xmlns:a16="http://schemas.microsoft.com/office/drawing/2014/main" id="{40CA4FCC-C0D9-4EFA-8793-D7EDFAF85849}"/>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38243603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9BFA8-170D-473E-8C7B-7E7F6ADA2D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0612DF-9C55-4EE8-8771-3702C0C0EDC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23B6C2-461C-4C91-BF0A-78A90CB7CF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CCD13B9-0ED2-4574-8C9F-E25D694245E8}"/>
              </a:ext>
            </a:extLst>
          </p:cNvPr>
          <p:cNvSpPr>
            <a:spLocks noGrp="1"/>
          </p:cNvSpPr>
          <p:nvPr>
            <p:ph type="dt" sz="half" idx="10"/>
          </p:nvPr>
        </p:nvSpPr>
        <p:spPr/>
        <p:txBody>
          <a:bodyPr/>
          <a:lstStyle/>
          <a:p>
            <a:fld id="{835BAB24-1646-469E-A686-E2A3871849BC}" type="datetime1">
              <a:rPr lang="en-US" smtClean="0"/>
              <a:t>6/23/2020</a:t>
            </a:fld>
            <a:endParaRPr lang="en-US"/>
          </a:p>
        </p:txBody>
      </p:sp>
      <p:sp>
        <p:nvSpPr>
          <p:cNvPr id="6" name="Footer Placeholder 5">
            <a:extLst>
              <a:ext uri="{FF2B5EF4-FFF2-40B4-BE49-F238E27FC236}">
                <a16:creationId xmlns:a16="http://schemas.microsoft.com/office/drawing/2014/main" id="{B9BF9464-F321-49E0-B5EE-CE0873E0AD72}"/>
              </a:ext>
            </a:extLst>
          </p:cNvPr>
          <p:cNvSpPr>
            <a:spLocks noGrp="1"/>
          </p:cNvSpPr>
          <p:nvPr>
            <p:ph type="ftr" sz="quarter" idx="11"/>
          </p:nvPr>
        </p:nvSpPr>
        <p:spPr/>
        <p:txBody>
          <a:bodyPr/>
          <a:lstStyle/>
          <a:p>
            <a:r>
              <a:rPr lang="en-US"/>
              <a:t>EE350 Electric Machinery Fundamentals</a:t>
            </a:r>
          </a:p>
        </p:txBody>
      </p:sp>
      <p:sp>
        <p:nvSpPr>
          <p:cNvPr id="7" name="Slide Number Placeholder 6">
            <a:extLst>
              <a:ext uri="{FF2B5EF4-FFF2-40B4-BE49-F238E27FC236}">
                <a16:creationId xmlns:a16="http://schemas.microsoft.com/office/drawing/2014/main" id="{95F02F00-A56D-4ACD-9C87-C965AA2E1E17}"/>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3400801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3903A-C587-40EF-A390-639F0745545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326537-F88B-42B9-B886-7785539BCD1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C47E5A-C3C4-4F6B-B2E7-614A9B60AF9B}"/>
              </a:ext>
            </a:extLst>
          </p:cNvPr>
          <p:cNvSpPr>
            <a:spLocks noGrp="1"/>
          </p:cNvSpPr>
          <p:nvPr>
            <p:ph type="dt" sz="half" idx="10"/>
          </p:nvPr>
        </p:nvSpPr>
        <p:spPr/>
        <p:txBody>
          <a:bodyPr/>
          <a:lstStyle/>
          <a:p>
            <a:fld id="{DFC0C2EC-8C46-415C-A06D-8589A9DF41B3}" type="datetime1">
              <a:rPr lang="en-US" smtClean="0"/>
              <a:t>6/23/2020</a:t>
            </a:fld>
            <a:endParaRPr lang="en-US"/>
          </a:p>
        </p:txBody>
      </p:sp>
      <p:sp>
        <p:nvSpPr>
          <p:cNvPr id="5" name="Footer Placeholder 4">
            <a:extLst>
              <a:ext uri="{FF2B5EF4-FFF2-40B4-BE49-F238E27FC236}">
                <a16:creationId xmlns:a16="http://schemas.microsoft.com/office/drawing/2014/main" id="{A0B94368-ADB0-4B12-8661-1058EE1A8890}"/>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7BAAF8B5-703C-41C8-AB1E-725F2C3251D3}"/>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40844169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447394-20EF-4AAB-B57F-1F1561CAE5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FCE8E1-DD72-4EED-B8FC-D07C8030994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7CD5D8-1526-47FC-83AD-C81041C3F297}"/>
              </a:ext>
            </a:extLst>
          </p:cNvPr>
          <p:cNvSpPr>
            <a:spLocks noGrp="1"/>
          </p:cNvSpPr>
          <p:nvPr>
            <p:ph type="dt" sz="half" idx="10"/>
          </p:nvPr>
        </p:nvSpPr>
        <p:spPr/>
        <p:txBody>
          <a:bodyPr/>
          <a:lstStyle/>
          <a:p>
            <a:fld id="{99D9D292-46CD-4D2A-B4F7-52D1C375576A}" type="datetime1">
              <a:rPr lang="en-US" smtClean="0"/>
              <a:t>6/23/2020</a:t>
            </a:fld>
            <a:endParaRPr lang="en-US"/>
          </a:p>
        </p:txBody>
      </p:sp>
      <p:sp>
        <p:nvSpPr>
          <p:cNvPr id="5" name="Footer Placeholder 4">
            <a:extLst>
              <a:ext uri="{FF2B5EF4-FFF2-40B4-BE49-F238E27FC236}">
                <a16:creationId xmlns:a16="http://schemas.microsoft.com/office/drawing/2014/main" id="{F5A5C2BD-F075-44A4-8BE1-E5CA8C3E6EB6}"/>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BB0B116F-02B2-46E3-BC84-67D4267CD8C2}"/>
              </a:ext>
            </a:extLst>
          </p:cNvPr>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7667794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0B7095-BC79-4914-87F5-706156AE032D}" type="datetime1">
              <a:rPr lang="en-US" smtClean="0"/>
              <a:t>6/23/2020</a:t>
            </a:fld>
            <a:endParaRPr lang="en-US"/>
          </a:p>
        </p:txBody>
      </p:sp>
      <p:sp>
        <p:nvSpPr>
          <p:cNvPr id="6" name="Footer Placeholder 5"/>
          <p:cNvSpPr>
            <a:spLocks noGrp="1"/>
          </p:cNvSpPr>
          <p:nvPr>
            <p:ph type="ftr" sz="quarter" idx="11"/>
          </p:nvPr>
        </p:nvSpPr>
        <p:spPr/>
        <p:txBody>
          <a:bodyPr/>
          <a:lstStyle/>
          <a:p>
            <a:r>
              <a:rPr lang="en-US"/>
              <a:t>EE350 Electric Machinery Fundamentals</a:t>
            </a:r>
          </a:p>
        </p:txBody>
      </p:sp>
      <p:sp>
        <p:nvSpPr>
          <p:cNvPr id="7" name="Slide Number Placeholder 6"/>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348659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BF47415-1D4A-4081-A6D9-68568B43A6D1}" type="datetime1">
              <a:rPr lang="en-US" smtClean="0"/>
              <a:t>6/23/2020</a:t>
            </a:fld>
            <a:endParaRPr lang="en-US"/>
          </a:p>
        </p:txBody>
      </p:sp>
      <p:sp>
        <p:nvSpPr>
          <p:cNvPr id="8" name="Footer Placeholder 7"/>
          <p:cNvSpPr>
            <a:spLocks noGrp="1"/>
          </p:cNvSpPr>
          <p:nvPr>
            <p:ph type="ftr" sz="quarter" idx="11"/>
          </p:nvPr>
        </p:nvSpPr>
        <p:spPr/>
        <p:txBody>
          <a:bodyPr/>
          <a:lstStyle/>
          <a:p>
            <a:r>
              <a:rPr lang="en-US"/>
              <a:t>EE350 Electric Machinery Fundamentals</a:t>
            </a:r>
          </a:p>
        </p:txBody>
      </p:sp>
      <p:sp>
        <p:nvSpPr>
          <p:cNvPr id="9" name="Slide Number Placeholder 8"/>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6049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C094377-2D21-41CF-B61C-8D6AC456883D}" type="datetime1">
              <a:rPr lang="en-US" smtClean="0"/>
              <a:t>6/23/2020</a:t>
            </a:fld>
            <a:endParaRPr lang="en-US"/>
          </a:p>
        </p:txBody>
      </p:sp>
      <p:sp>
        <p:nvSpPr>
          <p:cNvPr id="4" name="Footer Placeholder 3"/>
          <p:cNvSpPr>
            <a:spLocks noGrp="1"/>
          </p:cNvSpPr>
          <p:nvPr>
            <p:ph type="ftr" sz="quarter" idx="11"/>
          </p:nvPr>
        </p:nvSpPr>
        <p:spPr/>
        <p:txBody>
          <a:bodyPr/>
          <a:lstStyle/>
          <a:p>
            <a:r>
              <a:rPr lang="en-US"/>
              <a:t>EE350 Electric Machinery Fundamentals</a:t>
            </a:r>
          </a:p>
        </p:txBody>
      </p:sp>
      <p:sp>
        <p:nvSpPr>
          <p:cNvPr id="5" name="Slide Number Placeholder 4"/>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149882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4E0243-B32A-4FB2-BEA1-28ABC9DBD51A}" type="datetime1">
              <a:rPr lang="en-US" smtClean="0"/>
              <a:t>6/23/2020</a:t>
            </a:fld>
            <a:endParaRPr lang="en-US"/>
          </a:p>
        </p:txBody>
      </p:sp>
      <p:sp>
        <p:nvSpPr>
          <p:cNvPr id="3" name="Footer Placeholder 2"/>
          <p:cNvSpPr>
            <a:spLocks noGrp="1"/>
          </p:cNvSpPr>
          <p:nvPr>
            <p:ph type="ftr" sz="quarter" idx="11"/>
          </p:nvPr>
        </p:nvSpPr>
        <p:spPr/>
        <p:txBody>
          <a:bodyPr/>
          <a:lstStyle/>
          <a:p>
            <a:r>
              <a:rPr lang="en-US"/>
              <a:t>EE350 Electric Machinery Fundamentals</a:t>
            </a:r>
          </a:p>
        </p:txBody>
      </p:sp>
      <p:sp>
        <p:nvSpPr>
          <p:cNvPr id="4" name="Slide Number Placeholder 3"/>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549283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4103223-98B9-421D-83F9-E5316FCA97DB}" type="datetime1">
              <a:rPr lang="en-US" smtClean="0"/>
              <a:t>6/23/2020</a:t>
            </a:fld>
            <a:endParaRPr lang="en-US"/>
          </a:p>
        </p:txBody>
      </p:sp>
      <p:sp>
        <p:nvSpPr>
          <p:cNvPr id="6" name="Footer Placeholder 5"/>
          <p:cNvSpPr>
            <a:spLocks noGrp="1"/>
          </p:cNvSpPr>
          <p:nvPr>
            <p:ph type="ftr" sz="quarter" idx="11"/>
          </p:nvPr>
        </p:nvSpPr>
        <p:spPr/>
        <p:txBody>
          <a:bodyPr/>
          <a:lstStyle/>
          <a:p>
            <a:r>
              <a:rPr lang="en-US"/>
              <a:t>EE350 Electric Machinery Fundamentals</a:t>
            </a:r>
          </a:p>
        </p:txBody>
      </p:sp>
      <p:sp>
        <p:nvSpPr>
          <p:cNvPr id="7" name="Slide Number Placeholder 6"/>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1718661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35BAB24-1646-469E-A686-E2A3871849BC}" type="datetime1">
              <a:rPr lang="en-US" smtClean="0"/>
              <a:t>6/23/2020</a:t>
            </a:fld>
            <a:endParaRPr lang="en-US"/>
          </a:p>
        </p:txBody>
      </p:sp>
      <p:sp>
        <p:nvSpPr>
          <p:cNvPr id="6" name="Footer Placeholder 5"/>
          <p:cNvSpPr>
            <a:spLocks noGrp="1"/>
          </p:cNvSpPr>
          <p:nvPr>
            <p:ph type="ftr" sz="quarter" idx="11"/>
          </p:nvPr>
        </p:nvSpPr>
        <p:spPr/>
        <p:txBody>
          <a:bodyPr/>
          <a:lstStyle/>
          <a:p>
            <a:r>
              <a:rPr lang="en-US"/>
              <a:t>EE350 Electric Machinery Fundamentals</a:t>
            </a:r>
          </a:p>
        </p:txBody>
      </p:sp>
      <p:sp>
        <p:nvSpPr>
          <p:cNvPr id="7" name="Slide Number Placeholder 6"/>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3675316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F7A51-6D6E-4A47-B464-31B3B8531A33}" type="datetime1">
              <a:rPr lang="en-US" smtClean="0"/>
              <a:t>6/23/2020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EE350 Electric Machinery Fundamentals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300A-58DC-40DB-8266-5DAB654BB66A}" type="slidenum">
              <a:rPr lang="en-US" smtClean="0"/>
              <a:t>‹#›</a:t>
            </a:fld>
            <a:endParaRPr lang="en-US"/>
          </a:p>
        </p:txBody>
      </p:sp>
    </p:spTree>
    <p:extLst>
      <p:ext uri="{BB962C8B-B14F-4D97-AF65-F5344CB8AC3E}">
        <p14:creationId xmlns:p14="http://schemas.microsoft.com/office/powerpoint/2010/main" val="3291595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E27C31-BE8C-465A-88FE-DB44DCC1D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083118-EA97-49B1-9560-AFF8B01D2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EFE752-172B-4BFB-AB0F-6B7E37D8CF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F7A51-6D6E-4A47-B464-31B3B8531A33}" type="datetime1">
              <a:rPr lang="en-US" smtClean="0"/>
              <a:t>6/23/2020</a:t>
            </a:fld>
            <a:endParaRPr lang="en-US"/>
          </a:p>
        </p:txBody>
      </p:sp>
      <p:sp>
        <p:nvSpPr>
          <p:cNvPr id="5" name="Footer Placeholder 4">
            <a:extLst>
              <a:ext uri="{FF2B5EF4-FFF2-40B4-BE49-F238E27FC236}">
                <a16:creationId xmlns:a16="http://schemas.microsoft.com/office/drawing/2014/main" id="{92220D08-4BC4-4E15-9755-B2B1E757AE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EE350 Electric Machinery Fundamentals</a:t>
            </a:r>
          </a:p>
        </p:txBody>
      </p:sp>
      <p:sp>
        <p:nvSpPr>
          <p:cNvPr id="6" name="Slide Number Placeholder 5">
            <a:extLst>
              <a:ext uri="{FF2B5EF4-FFF2-40B4-BE49-F238E27FC236}">
                <a16:creationId xmlns:a16="http://schemas.microsoft.com/office/drawing/2014/main" id="{29889FD0-BCB0-4014-8EAD-E19A8C7228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300A-58DC-40DB-8266-5DAB654BB66A}" type="slidenum">
              <a:rPr lang="en-US" smtClean="0"/>
              <a:t>‹#›</a:t>
            </a:fld>
            <a:endParaRPr lang="en-US"/>
          </a:p>
        </p:txBody>
      </p:sp>
    </p:spTree>
    <p:extLst>
      <p:ext uri="{BB962C8B-B14F-4D97-AF65-F5344CB8AC3E}">
        <p14:creationId xmlns:p14="http://schemas.microsoft.com/office/powerpoint/2010/main" val="4624569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E27C31-BE8C-465A-88FE-DB44DCC1D3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083118-EA97-49B1-9560-AFF8B01D2D2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EFE752-172B-4BFB-AB0F-6B7E37D8CFB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2F7A51-6D6E-4A47-B464-31B3B8531A33}" type="datetime1">
              <a:rPr lang="en-US" smtClean="0"/>
              <a:t>6/23/2020</a:t>
            </a:fld>
            <a:endParaRPr lang="en-US"/>
          </a:p>
        </p:txBody>
      </p:sp>
      <p:sp>
        <p:nvSpPr>
          <p:cNvPr id="5" name="Footer Placeholder 4">
            <a:extLst>
              <a:ext uri="{FF2B5EF4-FFF2-40B4-BE49-F238E27FC236}">
                <a16:creationId xmlns:a16="http://schemas.microsoft.com/office/drawing/2014/main" id="{92220D08-4BC4-4E15-9755-B2B1E757AE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EE350 Electric Machinery Fundamentals</a:t>
            </a:r>
          </a:p>
        </p:txBody>
      </p:sp>
      <p:sp>
        <p:nvSpPr>
          <p:cNvPr id="6" name="Slide Number Placeholder 5">
            <a:extLst>
              <a:ext uri="{FF2B5EF4-FFF2-40B4-BE49-F238E27FC236}">
                <a16:creationId xmlns:a16="http://schemas.microsoft.com/office/drawing/2014/main" id="{29889FD0-BCB0-4014-8EAD-E19A8C7228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300A-58DC-40DB-8266-5DAB654BB66A}" type="slidenum">
              <a:rPr lang="en-US" smtClean="0"/>
              <a:t>‹#›</a:t>
            </a:fld>
            <a:endParaRPr lang="en-US"/>
          </a:p>
        </p:txBody>
      </p:sp>
    </p:spTree>
    <p:extLst>
      <p:ext uri="{BB962C8B-B14F-4D97-AF65-F5344CB8AC3E}">
        <p14:creationId xmlns:p14="http://schemas.microsoft.com/office/powerpoint/2010/main" val="25287954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0.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31.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emf"/><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emf"/><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9.xml"/><Relationship Id="rId5" Type="http://schemas.openxmlformats.org/officeDocument/2006/relationships/image" Target="../media/image46.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gif"/><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28935" y="6427114"/>
            <a:ext cx="102870" cy="197490"/>
          </a:xfrm>
          <a:prstGeom prst="rect">
            <a:avLst/>
          </a:prstGeom>
        </p:spPr>
        <p:txBody>
          <a:bodyPr vert="horz" wrap="square" lIns="0" tIns="12700" rIns="0" bIns="0" rtlCol="0">
            <a:spAutoFit/>
          </a:bodyPr>
          <a:lstStyle/>
          <a:p>
            <a:pPr marL="12700">
              <a:spcBef>
                <a:spcPts val="100"/>
              </a:spcBef>
            </a:pPr>
            <a:r>
              <a:rPr sz="1200" spc="-60" dirty="0">
                <a:solidFill>
                  <a:srgbClr val="888888"/>
                </a:solidFill>
                <a:latin typeface="Arial"/>
                <a:cs typeface="Arial"/>
              </a:rPr>
              <a:t>1</a:t>
            </a:r>
            <a:endParaRPr sz="1200">
              <a:latin typeface="Arial"/>
              <a:cs typeface="Arial"/>
            </a:endParaRPr>
          </a:p>
        </p:txBody>
      </p:sp>
      <p:sp>
        <p:nvSpPr>
          <p:cNvPr id="3" name="object 3"/>
          <p:cNvSpPr txBox="1">
            <a:spLocks noGrp="1"/>
          </p:cNvSpPr>
          <p:nvPr>
            <p:ph type="title"/>
          </p:nvPr>
        </p:nvSpPr>
        <p:spPr>
          <a:xfrm>
            <a:off x="929640" y="1770573"/>
            <a:ext cx="10539549" cy="689291"/>
          </a:xfrm>
          <a:prstGeom prst="rect">
            <a:avLst/>
          </a:prstGeom>
        </p:spPr>
        <p:txBody>
          <a:bodyPr vert="horz" wrap="square" lIns="0" tIns="12065" rIns="0" bIns="0" rtlCol="0" anchor="ctr">
            <a:spAutoFit/>
          </a:bodyPr>
          <a:lstStyle/>
          <a:p>
            <a:pPr marL="12700">
              <a:lnSpc>
                <a:spcPct val="100000"/>
              </a:lnSpc>
              <a:spcBef>
                <a:spcPts val="95"/>
              </a:spcBef>
            </a:pPr>
            <a:r>
              <a:rPr lang="en-US" spc="-190" dirty="0">
                <a:latin typeface="Algerian" panose="04020705040A02060702" pitchFamily="82" charset="0"/>
              </a:rPr>
              <a:t>Electrical Machinery Fundamentals</a:t>
            </a:r>
            <a:endParaRPr spc="-190" dirty="0">
              <a:latin typeface="Algerian" panose="04020705040A02060702" pitchFamily="82" charset="0"/>
            </a:endParaRPr>
          </a:p>
        </p:txBody>
      </p:sp>
      <p:sp>
        <p:nvSpPr>
          <p:cNvPr id="8" name="object 8"/>
          <p:cNvSpPr txBox="1"/>
          <p:nvPr/>
        </p:nvSpPr>
        <p:spPr>
          <a:xfrm>
            <a:off x="2142308" y="2675909"/>
            <a:ext cx="6767922" cy="1506182"/>
          </a:xfrm>
          <a:prstGeom prst="rect">
            <a:avLst/>
          </a:prstGeom>
        </p:spPr>
        <p:txBody>
          <a:bodyPr vert="horz" wrap="square" lIns="0" tIns="13335" rIns="0" bIns="0" rtlCol="0">
            <a:spAutoFit/>
          </a:bodyPr>
          <a:lstStyle/>
          <a:p>
            <a:pPr marL="721995" algn="ctr">
              <a:spcBef>
                <a:spcPts val="105"/>
              </a:spcBef>
            </a:pPr>
            <a:r>
              <a:rPr lang="en-US" sz="3200" dirty="0">
                <a:solidFill>
                  <a:srgbClr val="0000FF"/>
                </a:solidFill>
                <a:latin typeface="Arial"/>
                <a:cs typeface="Arial"/>
              </a:rPr>
              <a:t>		</a:t>
            </a:r>
            <a:r>
              <a:rPr sz="3200" dirty="0">
                <a:solidFill>
                  <a:srgbClr val="0000FF"/>
                </a:solidFill>
                <a:latin typeface="Arial"/>
                <a:cs typeface="Arial"/>
              </a:rPr>
              <a:t>E</a:t>
            </a:r>
            <a:r>
              <a:rPr lang="en-US" sz="3200" dirty="0">
                <a:solidFill>
                  <a:srgbClr val="0000FF"/>
                </a:solidFill>
                <a:latin typeface="Arial"/>
                <a:cs typeface="Arial"/>
              </a:rPr>
              <a:t>E</a:t>
            </a:r>
            <a:r>
              <a:rPr sz="3200" dirty="0">
                <a:solidFill>
                  <a:srgbClr val="0000FF"/>
                </a:solidFill>
                <a:latin typeface="Arial"/>
                <a:cs typeface="Arial"/>
              </a:rPr>
              <a:t> </a:t>
            </a:r>
            <a:r>
              <a:rPr lang="en-US" sz="3200" spc="-30" dirty="0">
                <a:solidFill>
                  <a:srgbClr val="0000FF"/>
                </a:solidFill>
                <a:latin typeface="Arial"/>
                <a:cs typeface="Arial"/>
              </a:rPr>
              <a:t>250</a:t>
            </a:r>
            <a:r>
              <a:rPr sz="3200" spc="-5" dirty="0">
                <a:solidFill>
                  <a:srgbClr val="0000FF"/>
                </a:solidFill>
                <a:latin typeface="Arial"/>
                <a:cs typeface="Arial"/>
              </a:rPr>
              <a:t> </a:t>
            </a:r>
            <a:r>
              <a:rPr lang="en-US" sz="3200" spc="-5" dirty="0">
                <a:solidFill>
                  <a:srgbClr val="0000FF"/>
                </a:solidFill>
                <a:latin typeface="Arial"/>
                <a:cs typeface="Arial"/>
              </a:rPr>
              <a:t>SPRING</a:t>
            </a:r>
            <a:r>
              <a:rPr sz="3200" spc="-25" dirty="0">
                <a:solidFill>
                  <a:srgbClr val="0000FF"/>
                </a:solidFill>
                <a:latin typeface="Arial"/>
                <a:cs typeface="Arial"/>
              </a:rPr>
              <a:t> </a:t>
            </a:r>
            <a:r>
              <a:rPr sz="3200" spc="-5" dirty="0">
                <a:solidFill>
                  <a:srgbClr val="0000FF"/>
                </a:solidFill>
                <a:latin typeface="Arial"/>
                <a:cs typeface="Arial"/>
              </a:rPr>
              <a:t>20</a:t>
            </a:r>
            <a:r>
              <a:rPr lang="en-US" sz="3200" spc="-5" dirty="0">
                <a:solidFill>
                  <a:srgbClr val="0000FF"/>
                </a:solidFill>
                <a:latin typeface="Arial"/>
                <a:cs typeface="Arial"/>
              </a:rPr>
              <a:t>20</a:t>
            </a:r>
            <a:endParaRPr sz="3200" dirty="0">
              <a:latin typeface="Arial"/>
              <a:cs typeface="Arial"/>
            </a:endParaRPr>
          </a:p>
          <a:p>
            <a:pPr algn="ctr">
              <a:spcBef>
                <a:spcPts val="45"/>
              </a:spcBef>
            </a:pPr>
            <a:endParaRPr sz="3300" dirty="0">
              <a:latin typeface="Times New Roman"/>
              <a:cs typeface="Times New Roman"/>
            </a:endParaRPr>
          </a:p>
          <a:p>
            <a:pPr marL="1305560" algn="ctr"/>
            <a:r>
              <a:rPr sz="3200" dirty="0">
                <a:solidFill>
                  <a:srgbClr val="0000FF"/>
                </a:solidFill>
                <a:latin typeface="Arial"/>
                <a:cs typeface="Arial"/>
              </a:rPr>
              <a:t>Lecture </a:t>
            </a:r>
            <a:r>
              <a:rPr lang="en-US" sz="3200" dirty="0">
                <a:solidFill>
                  <a:srgbClr val="0000FF"/>
                </a:solidFill>
                <a:latin typeface="Arial"/>
                <a:cs typeface="Arial"/>
              </a:rPr>
              <a:t>7-Chapter 13</a:t>
            </a:r>
            <a:endParaRPr sz="2800" dirty="0">
              <a:latin typeface="Arial"/>
              <a:cs typeface="Arial"/>
            </a:endParaRPr>
          </a:p>
        </p:txBody>
      </p:sp>
      <p:pic>
        <p:nvPicPr>
          <p:cNvPr id="1026" name="Picture 2" descr="Image result for uet lahore logo">
            <a:extLst>
              <a:ext uri="{FF2B5EF4-FFF2-40B4-BE49-F238E27FC236}">
                <a16:creationId xmlns:a16="http://schemas.microsoft.com/office/drawing/2014/main" id="{47CBF2EA-D95E-479B-8DF8-5122F8F31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48" y="166634"/>
            <a:ext cx="3352800" cy="11620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CFDE7BD-16BE-4624-9D9A-80A6D2788E9A}"/>
              </a:ext>
            </a:extLst>
          </p:cNvPr>
          <p:cNvSpPr>
            <a:spLocks noGrp="1"/>
          </p:cNvSpPr>
          <p:nvPr>
            <p:ph type="ftr" sz="quarter" idx="11"/>
          </p:nvPr>
        </p:nvSpPr>
        <p:spPr/>
        <p:txBody>
          <a:bodyPr/>
          <a:lstStyle/>
          <a:p>
            <a:r>
              <a:rPr lang="es-ES"/>
              <a:t>EE 250 EMF, Dr. Aashir Waleed-UET Faisalabad Campus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13.2 Principal of operation</a:t>
            </a:r>
          </a:p>
        </p:txBody>
      </p:sp>
      <p:sp>
        <p:nvSpPr>
          <p:cNvPr id="4" name="Text Placeholder 3"/>
          <p:cNvSpPr>
            <a:spLocks noGrp="1"/>
          </p:cNvSpPr>
          <p:nvPr>
            <p:ph type="body" sz="half" idx="2"/>
          </p:nvPr>
        </p:nvSpPr>
        <p:spPr>
          <a:xfrm>
            <a:off x="530087" y="763333"/>
            <a:ext cx="11661913" cy="5958142"/>
          </a:xfrm>
          <a:solidFill>
            <a:schemeClr val="accent1">
              <a:lumMod val="20000"/>
              <a:lumOff val="80000"/>
            </a:schemeClr>
          </a:solidFill>
        </p:spPr>
        <p:txBody>
          <a:bodyPr>
            <a:noAutofit/>
          </a:bodyPr>
          <a:lstStyle/>
          <a:p>
            <a:pPr marL="342900" indent="-342900">
              <a:buFont typeface="Wingdings" panose="05000000000000000000" pitchFamily="2" charset="2"/>
              <a:buChar char="ü"/>
            </a:pPr>
            <a:r>
              <a:rPr lang="en-US" sz="1900" b="1" dirty="0"/>
              <a:t>Operation of three-phase induction motor is based on:</a:t>
            </a:r>
          </a:p>
          <a:p>
            <a:pPr marL="800100" lvl="1" indent="-342900">
              <a:buFont typeface="Wingdings" panose="05000000000000000000" pitchFamily="2" charset="2"/>
              <a:buChar char="ü"/>
            </a:pPr>
            <a:r>
              <a:rPr lang="en-US" sz="1900" dirty="0"/>
              <a:t>Faraday’s Law</a:t>
            </a:r>
          </a:p>
          <a:p>
            <a:pPr marL="800100" lvl="1" indent="-342900">
              <a:buFont typeface="Wingdings" panose="05000000000000000000" pitchFamily="2" charset="2"/>
              <a:buChar char="ü"/>
            </a:pPr>
            <a:r>
              <a:rPr lang="en-US" sz="1900" dirty="0"/>
              <a:t>Lorentz force</a:t>
            </a:r>
          </a:p>
          <a:p>
            <a:pPr marL="342900" indent="-342900">
              <a:buFont typeface="Wingdings" panose="05000000000000000000" pitchFamily="2" charset="2"/>
              <a:buChar char="ü"/>
            </a:pPr>
            <a:r>
              <a:rPr lang="en-US" sz="1900" dirty="0"/>
              <a:t>Conductors of length l with short-circuited extremities</a:t>
            </a:r>
          </a:p>
          <a:p>
            <a:pPr marL="342900" indent="-342900">
              <a:buFont typeface="Wingdings" panose="05000000000000000000" pitchFamily="2" charset="2"/>
              <a:buChar char="ü"/>
            </a:pPr>
            <a:r>
              <a:rPr lang="en-US" sz="1900" dirty="0"/>
              <a:t>Permanent magnet above the conducting ladder (cage rotor)</a:t>
            </a:r>
          </a:p>
          <a:p>
            <a:pPr marL="342900" indent="-342900">
              <a:buFont typeface="Wingdings" panose="05000000000000000000" pitchFamily="2" charset="2"/>
              <a:buChar char="ü"/>
            </a:pPr>
            <a:r>
              <a:rPr lang="en-US" sz="1900" dirty="0"/>
              <a:t>Move permanent magnet to right with speed v</a:t>
            </a:r>
          </a:p>
          <a:p>
            <a:pPr marL="342900" indent="-342900">
              <a:buFont typeface="Wingdings" panose="05000000000000000000" pitchFamily="2" charset="2"/>
              <a:buChar char="ü"/>
            </a:pPr>
            <a:r>
              <a:rPr lang="en-US" sz="1900" b="1" dirty="0"/>
              <a:t>Magnetic field B will be swept across the conductors then following phenomenon will happen:</a:t>
            </a:r>
          </a:p>
          <a:p>
            <a:pPr marL="800100" lvl="1" indent="-342900">
              <a:buFont typeface="Wingdings" panose="05000000000000000000" pitchFamily="2" charset="2"/>
              <a:buChar char="ü"/>
            </a:pPr>
            <a:r>
              <a:rPr lang="en-US" sz="1900" dirty="0"/>
              <a:t>Voltage will be induced in ladder (rotor) conductors</a:t>
            </a:r>
          </a:p>
          <a:p>
            <a:pPr marL="800100" lvl="1" indent="-342900">
              <a:buFont typeface="Wingdings" panose="05000000000000000000" pitchFamily="2" charset="2"/>
              <a:buChar char="ü"/>
            </a:pPr>
            <a:r>
              <a:rPr lang="en-US" sz="1900" dirty="0"/>
              <a:t>Induced voltage will produce a current in the conductor underneath the pole face that will flow in (ladder) cage</a:t>
            </a:r>
          </a:p>
          <a:p>
            <a:pPr marL="800100" lvl="1" indent="-342900">
              <a:buFont typeface="Wingdings" panose="05000000000000000000" pitchFamily="2" charset="2"/>
              <a:buChar char="ü"/>
            </a:pPr>
            <a:r>
              <a:rPr lang="en-US" sz="1900" dirty="0"/>
              <a:t>Current carrying conductor (ladder/cage rotor) will experience the force </a:t>
            </a:r>
            <a:r>
              <a:rPr lang="en-US" sz="1900" b="1" dirty="0"/>
              <a:t>(Lorentz law)</a:t>
            </a:r>
          </a:p>
          <a:p>
            <a:pPr marL="800100" lvl="1" indent="-342900">
              <a:buFont typeface="Wingdings" panose="05000000000000000000" pitchFamily="2" charset="2"/>
              <a:buChar char="ü"/>
            </a:pPr>
            <a:r>
              <a:rPr lang="en-US" sz="1900" dirty="0"/>
              <a:t>Force will act in the direction to drag the conductor along with the magnetic field (chapter 2)</a:t>
            </a:r>
          </a:p>
          <a:p>
            <a:pPr marL="342900" indent="-342900">
              <a:buFont typeface="Wingdings" panose="05000000000000000000" pitchFamily="2" charset="2"/>
              <a:buChar char="ü"/>
            </a:pPr>
            <a:r>
              <a:rPr lang="en-US" sz="1900" b="1" dirty="0"/>
              <a:t>Non-fixed ladder will move towards which will result in the followings:</a:t>
            </a:r>
          </a:p>
          <a:p>
            <a:pPr marL="800100" lvl="1" indent="-342900">
              <a:buFont typeface="Wingdings" panose="05000000000000000000" pitchFamily="2" charset="2"/>
              <a:buChar char="ü"/>
            </a:pPr>
            <a:r>
              <a:rPr lang="en-US" sz="1900" dirty="0"/>
              <a:t>Less magnetic will be swept cross the conductors</a:t>
            </a:r>
          </a:p>
          <a:p>
            <a:pPr marL="800100" lvl="1" indent="-342900">
              <a:buFont typeface="Wingdings" panose="05000000000000000000" pitchFamily="2" charset="2"/>
              <a:buChar char="ü"/>
            </a:pPr>
            <a:r>
              <a:rPr lang="en-US" sz="1900" dirty="0"/>
              <a:t>Less induced voltage, current and force acting on conductors will also decrease </a:t>
            </a:r>
          </a:p>
          <a:p>
            <a:pPr marL="800100" lvl="1" indent="-342900">
              <a:buFont typeface="Wingdings" panose="05000000000000000000" pitchFamily="2" charset="2"/>
              <a:buChar char="ü"/>
            </a:pPr>
            <a:r>
              <a:rPr lang="en-US" sz="1900" b="1" dirty="0"/>
              <a:t>What if ladder is to move at same speed as that of magnetic field?</a:t>
            </a:r>
          </a:p>
          <a:p>
            <a:pPr marL="1257300" lvl="2" indent="-342900">
              <a:buFont typeface="Wingdings" panose="05000000000000000000" pitchFamily="2" charset="2"/>
              <a:buChar char="ü"/>
            </a:pPr>
            <a:r>
              <a:rPr lang="en-US" sz="1900" dirty="0"/>
              <a:t>Induced voltage/ current and dragging force all must become zero</a:t>
            </a:r>
          </a:p>
        </p:txBody>
      </p:sp>
      <p:sp>
        <p:nvSpPr>
          <p:cNvPr id="3" name="Footer Placeholder 2">
            <a:extLst>
              <a:ext uri="{FF2B5EF4-FFF2-40B4-BE49-F238E27FC236}">
                <a16:creationId xmlns:a16="http://schemas.microsoft.com/office/drawing/2014/main" id="{B244288C-8848-4495-A7AD-A6748A7A8D04}"/>
              </a:ext>
            </a:extLst>
          </p:cNvPr>
          <p:cNvSpPr>
            <a:spLocks noGrp="1"/>
          </p:cNvSpPr>
          <p:nvPr>
            <p:ph type="ftr" sz="quarter" idx="11"/>
          </p:nvPr>
        </p:nvSpPr>
        <p:spPr/>
        <p:txBody>
          <a:bodyPr/>
          <a:lstStyle/>
          <a:p>
            <a:r>
              <a:rPr lang="en-US" dirty="0"/>
              <a:t>EE350 Electric Machinery Fundamentals</a:t>
            </a:r>
          </a:p>
        </p:txBody>
      </p:sp>
      <p:sp>
        <p:nvSpPr>
          <p:cNvPr id="5" name="Slide Number Placeholder 4">
            <a:extLst>
              <a:ext uri="{FF2B5EF4-FFF2-40B4-BE49-F238E27FC236}">
                <a16:creationId xmlns:a16="http://schemas.microsoft.com/office/drawing/2014/main" id="{72AE5BB1-2D27-4277-96C6-CE82AC5E2DB7}"/>
              </a:ext>
            </a:extLst>
          </p:cNvPr>
          <p:cNvSpPr>
            <a:spLocks noGrp="1"/>
          </p:cNvSpPr>
          <p:nvPr>
            <p:ph type="sldNum" sz="quarter" idx="12"/>
          </p:nvPr>
        </p:nvSpPr>
        <p:spPr/>
        <p:txBody>
          <a:bodyPr/>
          <a:lstStyle/>
          <a:p>
            <a:fld id="{7525300A-58DC-40DB-8266-5DAB654BB66A}" type="slidenum">
              <a:rPr lang="en-US" smtClean="0"/>
              <a:t>10</a:t>
            </a:fld>
            <a:endParaRPr lang="en-US"/>
          </a:p>
        </p:txBody>
      </p:sp>
    </p:spTree>
    <p:extLst>
      <p:ext uri="{BB962C8B-B14F-4D97-AF65-F5344CB8AC3E}">
        <p14:creationId xmlns:p14="http://schemas.microsoft.com/office/powerpoint/2010/main" val="1655937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7552267"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8200" y="365125"/>
            <a:ext cx="6254496" cy="1828800"/>
          </a:xfrm>
        </p:spPr>
        <p:txBody>
          <a:bodyPr vert="horz" lIns="91440" tIns="45720" rIns="91440" bIns="45720" rtlCol="0" anchor="ctr">
            <a:normAutofit/>
          </a:bodyPr>
          <a:lstStyle/>
          <a:p>
            <a:r>
              <a:rPr lang="en-US" sz="4400" b="1">
                <a:solidFill>
                  <a:schemeClr val="bg1"/>
                </a:solidFill>
              </a:rPr>
              <a:t>13.3 The rotating field</a:t>
            </a:r>
          </a:p>
        </p:txBody>
      </p:sp>
      <p:sp>
        <p:nvSpPr>
          <p:cNvPr id="4" name="Text Placeholder 3"/>
          <p:cNvSpPr>
            <a:spLocks noGrp="1"/>
          </p:cNvSpPr>
          <p:nvPr>
            <p:ph type="body" sz="half" idx="2"/>
          </p:nvPr>
        </p:nvSpPr>
        <p:spPr>
          <a:xfrm>
            <a:off x="838200" y="2322576"/>
            <a:ext cx="6254496" cy="3858768"/>
          </a:xfrm>
        </p:spPr>
        <p:txBody>
          <a:bodyPr vert="horz" lIns="91440" tIns="45720" rIns="91440" bIns="45720" rtlCol="0">
            <a:normAutofit/>
          </a:bodyPr>
          <a:lstStyle/>
          <a:p>
            <a:pPr marL="342900" indent="-228600">
              <a:buFont typeface="Arial" panose="020B0604020202020204" pitchFamily="34" charset="0"/>
              <a:buChar char="•"/>
            </a:pPr>
            <a:r>
              <a:rPr lang="en-US" sz="2400" b="1" dirty="0">
                <a:solidFill>
                  <a:schemeClr val="bg1"/>
                </a:solidFill>
              </a:rPr>
              <a:t>Construction:</a:t>
            </a:r>
          </a:p>
          <a:p>
            <a:pPr marL="800100" lvl="1" indent="-228600">
              <a:buFont typeface="Arial" panose="020B0604020202020204" pitchFamily="34" charset="0"/>
              <a:buChar char="•"/>
            </a:pPr>
            <a:r>
              <a:rPr lang="en-US" sz="2400" dirty="0">
                <a:solidFill>
                  <a:schemeClr val="bg1"/>
                </a:solidFill>
              </a:rPr>
              <a:t>6 salient poles each with 5 turns</a:t>
            </a:r>
          </a:p>
          <a:p>
            <a:pPr marL="800100" lvl="1" indent="-228600">
              <a:buFont typeface="Arial" panose="020B0604020202020204" pitchFamily="34" charset="0"/>
              <a:buChar char="•"/>
            </a:pPr>
            <a:r>
              <a:rPr lang="en-US" sz="2400" dirty="0">
                <a:solidFill>
                  <a:schemeClr val="bg1"/>
                </a:solidFill>
              </a:rPr>
              <a:t>6 poles with three windings </a:t>
            </a:r>
          </a:p>
          <a:p>
            <a:pPr marL="800100" lvl="1" indent="-228600">
              <a:buFont typeface="Arial" panose="020B0604020202020204" pitchFamily="34" charset="0"/>
              <a:buChar char="•"/>
            </a:pPr>
            <a:r>
              <a:rPr lang="en-US" sz="2400" dirty="0">
                <a:solidFill>
                  <a:schemeClr val="bg1"/>
                </a:solidFill>
              </a:rPr>
              <a:t>One side of each winding is provided with one phase out of three and other ends are common and connected to neutral</a:t>
            </a:r>
          </a:p>
          <a:p>
            <a:pPr marL="800100" lvl="1" indent="-228600">
              <a:buFont typeface="Arial" panose="020B0604020202020204" pitchFamily="34" charset="0"/>
              <a:buChar char="•"/>
            </a:pPr>
            <a:r>
              <a:rPr lang="en-US" sz="2400" dirty="0">
                <a:solidFill>
                  <a:schemeClr val="bg1"/>
                </a:solidFill>
              </a:rPr>
              <a:t>Poles are separated by 180°</a:t>
            </a:r>
          </a:p>
          <a:p>
            <a:pPr marL="800100" lvl="1" indent="-228600">
              <a:buFont typeface="Arial" panose="020B0604020202020204" pitchFamily="34" charset="0"/>
              <a:buChar char="•"/>
            </a:pPr>
            <a:r>
              <a:rPr lang="en-US" sz="2400" dirty="0">
                <a:solidFill>
                  <a:schemeClr val="bg1"/>
                </a:solidFill>
              </a:rPr>
              <a:t>Three phases of AC supply will be 180° out of phase from each other</a:t>
            </a:r>
          </a:p>
          <a:p>
            <a:pPr marL="800100" lvl="1" indent="-228600">
              <a:buFont typeface="Arial" panose="020B0604020202020204" pitchFamily="34" charset="0"/>
              <a:buChar char="•"/>
            </a:pPr>
            <a:r>
              <a:rPr lang="en-US" sz="2400" dirty="0">
                <a:solidFill>
                  <a:schemeClr val="bg1"/>
                </a:solidFill>
              </a:rPr>
              <a:t>mmf is determined by right hand rule</a:t>
            </a:r>
          </a:p>
          <a:p>
            <a:pPr marL="800100" lvl="1" indent="-228600">
              <a:buFont typeface="Arial" panose="020B0604020202020204" pitchFamily="34" charset="0"/>
              <a:buChar char="•"/>
            </a:pPr>
            <a:endParaRPr lang="en-US" sz="2400" dirty="0">
              <a:solidFill>
                <a:schemeClr val="bg1"/>
              </a:solidFil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7283" y="0"/>
            <a:ext cx="5144717" cy="6858000"/>
          </a:xfrm>
          <a:prstGeom prst="rect">
            <a:avLst/>
          </a:prstGeom>
        </p:spPr>
      </p:pic>
      <p:sp>
        <p:nvSpPr>
          <p:cNvPr id="3" name="Footer Placeholder 2">
            <a:extLst>
              <a:ext uri="{FF2B5EF4-FFF2-40B4-BE49-F238E27FC236}">
                <a16:creationId xmlns:a16="http://schemas.microsoft.com/office/drawing/2014/main" id="{2EF03555-4860-4CC0-90DD-641260A36357}"/>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BCBD92AC-86DF-48D6-BB76-7EA641C27A31}"/>
              </a:ext>
            </a:extLst>
          </p:cNvPr>
          <p:cNvSpPr>
            <a:spLocks noGrp="1"/>
          </p:cNvSpPr>
          <p:nvPr>
            <p:ph type="sldNum" sz="quarter" idx="12"/>
          </p:nvPr>
        </p:nvSpPr>
        <p:spPr/>
        <p:txBody>
          <a:bodyPr/>
          <a:lstStyle/>
          <a:p>
            <a:fld id="{7525300A-58DC-40DB-8266-5DAB654BB66A}" type="slidenum">
              <a:rPr lang="en-US" smtClean="0"/>
              <a:t>11</a:t>
            </a:fld>
            <a:endParaRPr lang="en-US"/>
          </a:p>
        </p:txBody>
      </p:sp>
    </p:spTree>
    <p:extLst>
      <p:ext uri="{BB962C8B-B14F-4D97-AF65-F5344CB8AC3E}">
        <p14:creationId xmlns:p14="http://schemas.microsoft.com/office/powerpoint/2010/main" val="353101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872"/>
          <a:stretch/>
        </p:blipFill>
        <p:spPr>
          <a:xfrm>
            <a:off x="4913194" y="742951"/>
            <a:ext cx="7278806" cy="4962524"/>
          </a:xfrm>
          <a:prstGeom prst="rect">
            <a:avLst/>
          </a:prstGeom>
        </p:spPr>
      </p:pic>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2951" y="742951"/>
            <a:ext cx="3295650" cy="4962524"/>
          </a:xfrm>
        </p:spPr>
        <p:txBody>
          <a:bodyPr vert="horz" lIns="91440" tIns="45720" rIns="91440" bIns="45720" rtlCol="0" anchor="ctr">
            <a:normAutofit/>
          </a:bodyPr>
          <a:lstStyle/>
          <a:p>
            <a:pPr algn="ctr"/>
            <a:r>
              <a:rPr lang="en-US" sz="4800" b="1" dirty="0">
                <a:solidFill>
                  <a:schemeClr val="bg1"/>
                </a:solidFill>
              </a:rPr>
              <a:t>13.3 The rotating field</a:t>
            </a:r>
          </a:p>
        </p:txBody>
      </p:sp>
      <p:sp>
        <p:nvSpPr>
          <p:cNvPr id="3" name="Footer Placeholder 2">
            <a:extLst>
              <a:ext uri="{FF2B5EF4-FFF2-40B4-BE49-F238E27FC236}">
                <a16:creationId xmlns:a16="http://schemas.microsoft.com/office/drawing/2014/main" id="{34FD5363-B029-42F6-B5AE-6BB857FFE6BE}"/>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4FE0B162-FEB2-4169-9CF6-8825F090B431}"/>
              </a:ext>
            </a:extLst>
          </p:cNvPr>
          <p:cNvSpPr>
            <a:spLocks noGrp="1"/>
          </p:cNvSpPr>
          <p:nvPr>
            <p:ph type="sldNum" sz="quarter" idx="12"/>
          </p:nvPr>
        </p:nvSpPr>
        <p:spPr/>
        <p:txBody>
          <a:bodyPr/>
          <a:lstStyle/>
          <a:p>
            <a:fld id="{7525300A-58DC-40DB-8266-5DAB654BB66A}" type="slidenum">
              <a:rPr lang="en-US" smtClean="0"/>
              <a:t>12</a:t>
            </a:fld>
            <a:endParaRPr lang="en-US"/>
          </a:p>
        </p:txBody>
      </p:sp>
    </p:spTree>
    <p:extLst>
      <p:ext uri="{BB962C8B-B14F-4D97-AF65-F5344CB8AC3E}">
        <p14:creationId xmlns:p14="http://schemas.microsoft.com/office/powerpoint/2010/main" val="1352173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740" y="1675227"/>
            <a:ext cx="8658520" cy="4394199"/>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a:solidFill>
                  <a:schemeClr val="bg1"/>
                </a:solidFill>
              </a:rPr>
              <a:t>13.3 The rotating field</a:t>
            </a:r>
          </a:p>
        </p:txBody>
      </p:sp>
      <p:sp>
        <p:nvSpPr>
          <p:cNvPr id="3" name="Footer Placeholder 2">
            <a:extLst>
              <a:ext uri="{FF2B5EF4-FFF2-40B4-BE49-F238E27FC236}">
                <a16:creationId xmlns:a16="http://schemas.microsoft.com/office/drawing/2014/main" id="{CA4B0E69-85DC-4F30-9658-13BD63B692B0}"/>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7B22B546-57D4-4066-A413-7F209B86CC78}"/>
              </a:ext>
            </a:extLst>
          </p:cNvPr>
          <p:cNvSpPr>
            <a:spLocks noGrp="1"/>
          </p:cNvSpPr>
          <p:nvPr>
            <p:ph type="sldNum" sz="quarter" idx="12"/>
          </p:nvPr>
        </p:nvSpPr>
        <p:spPr/>
        <p:txBody>
          <a:bodyPr/>
          <a:lstStyle/>
          <a:p>
            <a:fld id="{7525300A-58DC-40DB-8266-5DAB654BB66A}" type="slidenum">
              <a:rPr lang="en-US" smtClean="0"/>
              <a:t>13</a:t>
            </a:fld>
            <a:endParaRPr lang="en-US"/>
          </a:p>
        </p:txBody>
      </p:sp>
    </p:spTree>
    <p:extLst>
      <p:ext uri="{BB962C8B-B14F-4D97-AF65-F5344CB8AC3E}">
        <p14:creationId xmlns:p14="http://schemas.microsoft.com/office/powerpoint/2010/main" val="36736704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17"/>
          <a:stretch/>
        </p:blipFill>
        <p:spPr>
          <a:xfrm>
            <a:off x="1828800" y="1706630"/>
            <a:ext cx="8596460" cy="4331393"/>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a:solidFill>
                  <a:schemeClr val="bg1"/>
                </a:solidFill>
              </a:rPr>
              <a:t>13.3 The rotating field</a:t>
            </a:r>
          </a:p>
        </p:txBody>
      </p:sp>
      <p:sp>
        <p:nvSpPr>
          <p:cNvPr id="3" name="Footer Placeholder 2">
            <a:extLst>
              <a:ext uri="{FF2B5EF4-FFF2-40B4-BE49-F238E27FC236}">
                <a16:creationId xmlns:a16="http://schemas.microsoft.com/office/drawing/2014/main" id="{F4020513-C8A0-4E85-8216-3BE6C7DEB360}"/>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6D3D8144-7943-40B3-9804-C4B788483FE7}"/>
              </a:ext>
            </a:extLst>
          </p:cNvPr>
          <p:cNvSpPr>
            <a:spLocks noGrp="1"/>
          </p:cNvSpPr>
          <p:nvPr>
            <p:ph type="sldNum" sz="quarter" idx="12"/>
          </p:nvPr>
        </p:nvSpPr>
        <p:spPr/>
        <p:txBody>
          <a:bodyPr/>
          <a:lstStyle/>
          <a:p>
            <a:fld id="{7525300A-58DC-40DB-8266-5DAB654BB66A}" type="slidenum">
              <a:rPr lang="en-US" smtClean="0"/>
              <a:t>14</a:t>
            </a:fld>
            <a:endParaRPr lang="en-US"/>
          </a:p>
        </p:txBody>
      </p:sp>
    </p:spTree>
    <p:extLst>
      <p:ext uri="{BB962C8B-B14F-4D97-AF65-F5344CB8AC3E}">
        <p14:creationId xmlns:p14="http://schemas.microsoft.com/office/powerpoint/2010/main" val="182342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94"/>
          <a:stretch/>
        </p:blipFill>
        <p:spPr>
          <a:xfrm>
            <a:off x="1897038" y="1730641"/>
            <a:ext cx="8528221" cy="4283371"/>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a:solidFill>
                  <a:schemeClr val="bg1"/>
                </a:solidFill>
              </a:rPr>
              <a:t>13.3 The rotating field</a:t>
            </a:r>
          </a:p>
        </p:txBody>
      </p:sp>
      <p:sp>
        <p:nvSpPr>
          <p:cNvPr id="3" name="Footer Placeholder 2">
            <a:extLst>
              <a:ext uri="{FF2B5EF4-FFF2-40B4-BE49-F238E27FC236}">
                <a16:creationId xmlns:a16="http://schemas.microsoft.com/office/drawing/2014/main" id="{DD1DD773-07E1-4A25-A348-7239F4D879B7}"/>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CAAD2C87-380D-4024-81A2-CAA9C2427841}"/>
              </a:ext>
            </a:extLst>
          </p:cNvPr>
          <p:cNvSpPr>
            <a:spLocks noGrp="1"/>
          </p:cNvSpPr>
          <p:nvPr>
            <p:ph type="sldNum" sz="quarter" idx="12"/>
          </p:nvPr>
        </p:nvSpPr>
        <p:spPr/>
        <p:txBody>
          <a:bodyPr/>
          <a:lstStyle/>
          <a:p>
            <a:fld id="{7525300A-58DC-40DB-8266-5DAB654BB66A}" type="slidenum">
              <a:rPr lang="en-US" smtClean="0"/>
              <a:t>15</a:t>
            </a:fld>
            <a:endParaRPr lang="en-US"/>
          </a:p>
        </p:txBody>
      </p:sp>
    </p:spTree>
    <p:extLst>
      <p:ext uri="{BB962C8B-B14F-4D97-AF65-F5344CB8AC3E}">
        <p14:creationId xmlns:p14="http://schemas.microsoft.com/office/powerpoint/2010/main" val="2058604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13.3 The rotating field</a:t>
            </a:r>
          </a:p>
        </p:txBody>
      </p:sp>
      <p:sp>
        <p:nvSpPr>
          <p:cNvPr id="4" name="Text Placeholder 3"/>
          <p:cNvSpPr>
            <a:spLocks noGrp="1"/>
          </p:cNvSpPr>
          <p:nvPr>
            <p:ph type="body" sz="half" idx="2"/>
          </p:nvPr>
        </p:nvSpPr>
        <p:spPr>
          <a:xfrm>
            <a:off x="386363" y="786437"/>
            <a:ext cx="11805637" cy="6094667"/>
          </a:xfrm>
          <a:solidFill>
            <a:schemeClr val="accent2">
              <a:lumMod val="20000"/>
              <a:lumOff val="80000"/>
            </a:schemeClr>
          </a:solidFill>
        </p:spPr>
        <p:txBody>
          <a:bodyPr>
            <a:noAutofit/>
          </a:bodyPr>
          <a:lstStyle/>
          <a:p>
            <a:pPr marL="342900" indent="-342900">
              <a:buFont typeface="Wingdings" panose="05000000000000000000" pitchFamily="2" charset="2"/>
              <a:buChar char="ü"/>
            </a:pPr>
            <a:r>
              <a:rPr lang="en-US" sz="4400" dirty="0"/>
              <a:t>Rotational speed of the field depends upon the duration of one cycle which in turns depends upon the source frequency. So , rotational speed is dependent upon the frequency of source</a:t>
            </a:r>
          </a:p>
          <a:p>
            <a:pPr marL="342900" indent="-342900">
              <a:buFont typeface="Wingdings" panose="05000000000000000000" pitchFamily="2" charset="2"/>
              <a:buChar char="ü"/>
            </a:pPr>
            <a:r>
              <a:rPr lang="en-US" sz="4400" b="1" dirty="0">
                <a:highlight>
                  <a:srgbClr val="FFFF00"/>
                </a:highlight>
              </a:rPr>
              <a:t>Synchronous speed</a:t>
            </a:r>
            <a:r>
              <a:rPr lang="en-US" sz="4400" b="1" dirty="0"/>
              <a:t>: </a:t>
            </a:r>
            <a:r>
              <a:rPr lang="en-US" sz="4400" dirty="0"/>
              <a:t>Synchronization of speed of rotating filed with the frequency of source is termed as synchronous speed</a:t>
            </a:r>
          </a:p>
        </p:txBody>
      </p:sp>
      <p:sp>
        <p:nvSpPr>
          <p:cNvPr id="3" name="Footer Placeholder 2">
            <a:extLst>
              <a:ext uri="{FF2B5EF4-FFF2-40B4-BE49-F238E27FC236}">
                <a16:creationId xmlns:a16="http://schemas.microsoft.com/office/drawing/2014/main" id="{807CDB51-01BC-4316-A19C-3306DE432CF3}"/>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FB4CDD4C-EF0F-478B-AB25-2624BB7CBC53}"/>
              </a:ext>
            </a:extLst>
          </p:cNvPr>
          <p:cNvSpPr>
            <a:spLocks noGrp="1"/>
          </p:cNvSpPr>
          <p:nvPr>
            <p:ph type="sldNum" sz="quarter" idx="12"/>
          </p:nvPr>
        </p:nvSpPr>
        <p:spPr/>
        <p:txBody>
          <a:bodyPr/>
          <a:lstStyle/>
          <a:p>
            <a:fld id="{7525300A-58DC-40DB-8266-5DAB654BB66A}" type="slidenum">
              <a:rPr lang="en-US" smtClean="0"/>
              <a:t>16</a:t>
            </a:fld>
            <a:endParaRPr lang="en-US"/>
          </a:p>
        </p:txBody>
      </p:sp>
    </p:spTree>
    <p:extLst>
      <p:ext uri="{BB962C8B-B14F-4D97-AF65-F5344CB8AC3E}">
        <p14:creationId xmlns:p14="http://schemas.microsoft.com/office/powerpoint/2010/main" val="2448178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3 phase induction motor theory Animation 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3" name="Footer Placeholder 2">
            <a:extLst>
              <a:ext uri="{FF2B5EF4-FFF2-40B4-BE49-F238E27FC236}">
                <a16:creationId xmlns:a16="http://schemas.microsoft.com/office/drawing/2014/main" id="{2EF7AD4B-61E3-471F-90F9-FDB58D1A51BB}"/>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9577CEDE-69D0-4277-BC8F-C56C7C207DDC}"/>
              </a:ext>
            </a:extLst>
          </p:cNvPr>
          <p:cNvSpPr>
            <a:spLocks noGrp="1"/>
          </p:cNvSpPr>
          <p:nvPr>
            <p:ph type="sldNum" sz="quarter" idx="12"/>
          </p:nvPr>
        </p:nvSpPr>
        <p:spPr/>
        <p:txBody>
          <a:bodyPr/>
          <a:lstStyle/>
          <a:p>
            <a:fld id="{7525300A-58DC-40DB-8266-5DAB654BB66A}" type="slidenum">
              <a:rPr lang="en-US" smtClean="0"/>
              <a:t>17</a:t>
            </a:fld>
            <a:endParaRPr lang="en-US"/>
          </a:p>
        </p:txBody>
      </p:sp>
    </p:spTree>
    <p:extLst>
      <p:ext uri="{BB962C8B-B14F-4D97-AF65-F5344CB8AC3E}">
        <p14:creationId xmlns:p14="http://schemas.microsoft.com/office/powerpoint/2010/main" val="31153899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13.4 Direction of rotation</a:t>
            </a:r>
          </a:p>
        </p:txBody>
      </p:sp>
      <p:sp>
        <p:nvSpPr>
          <p:cNvPr id="4" name="Text Placeholder 3"/>
          <p:cNvSpPr>
            <a:spLocks noGrp="1"/>
          </p:cNvSpPr>
          <p:nvPr>
            <p:ph type="body" sz="half" idx="2"/>
          </p:nvPr>
        </p:nvSpPr>
        <p:spPr>
          <a:xfrm>
            <a:off x="386362" y="763333"/>
            <a:ext cx="10705707" cy="6094667"/>
          </a:xfrm>
          <a:solidFill>
            <a:schemeClr val="accent6">
              <a:lumMod val="40000"/>
              <a:lumOff val="60000"/>
            </a:schemeClr>
          </a:solidFill>
        </p:spPr>
        <p:txBody>
          <a:bodyPr>
            <a:noAutofit/>
          </a:bodyPr>
          <a:lstStyle/>
          <a:p>
            <a:pPr marL="342900" indent="-342900">
              <a:buFont typeface="Wingdings" panose="05000000000000000000" pitchFamily="2" charset="2"/>
              <a:buChar char="ü"/>
            </a:pPr>
            <a:r>
              <a:rPr lang="en-US" sz="2800" dirty="0"/>
              <a:t>As shown before crests of current follow the order A-B-C</a:t>
            </a:r>
          </a:p>
          <a:p>
            <a:pPr marL="342900" indent="-342900">
              <a:buFont typeface="Wingdings" panose="05000000000000000000" pitchFamily="2" charset="2"/>
              <a:buChar char="ü"/>
            </a:pPr>
            <a:r>
              <a:rPr lang="en-US" sz="2800" dirty="0"/>
              <a:t>In this A-B-C order it can also be observed that field rotates CW</a:t>
            </a:r>
          </a:p>
          <a:p>
            <a:pPr marL="342900" indent="-342900">
              <a:buFont typeface="Wingdings" panose="05000000000000000000" pitchFamily="2" charset="2"/>
              <a:buChar char="ü"/>
            </a:pPr>
            <a:r>
              <a:rPr lang="en-US" sz="2800" dirty="0"/>
              <a:t>Direction of rotating field can be reversed by interchanging any of the two phase. e.g. A-C-B</a:t>
            </a:r>
          </a:p>
          <a:p>
            <a:pPr marL="342900" indent="-342900">
              <a:buFont typeface="Wingdings" panose="05000000000000000000" pitchFamily="2" charset="2"/>
              <a:buChar char="ü"/>
            </a:pPr>
            <a:r>
              <a:rPr lang="en-US" sz="2800" dirty="0"/>
              <a:t>Field will be keep on rotating at synchronous speed</a:t>
            </a:r>
          </a:p>
          <a:p>
            <a:pPr marL="342900" indent="-342900">
              <a:buFont typeface="Wingdings" panose="05000000000000000000" pitchFamily="2" charset="2"/>
              <a:buChar char="ü"/>
            </a:pPr>
            <a:r>
              <a:rPr lang="en-US" sz="2800" b="1" dirty="0"/>
              <a:t>Two coils of phase A as shown in previous slides have been replaced by two coils because:</a:t>
            </a:r>
          </a:p>
          <a:p>
            <a:pPr marL="800100" lvl="1" indent="-342900">
              <a:buFont typeface="Wingdings" panose="05000000000000000000" pitchFamily="2" charset="2"/>
              <a:buChar char="ü"/>
            </a:pPr>
            <a:r>
              <a:rPr lang="en-US" sz="2800" dirty="0"/>
              <a:t>180° coil pitch is more efficient as it produces more flux per turn</a:t>
            </a:r>
          </a:p>
          <a:p>
            <a:pPr marL="800100" lvl="1" indent="-342900">
              <a:buFont typeface="Wingdings" panose="05000000000000000000" pitchFamily="2" charset="2"/>
              <a:buChar char="ü"/>
            </a:pPr>
            <a:r>
              <a:rPr lang="en-US" sz="2800" dirty="0"/>
              <a:t>Three phase coils are separated by 120° in lapping manner</a:t>
            </a:r>
          </a:p>
          <a:p>
            <a:pPr marL="342900" indent="-342900">
              <a:buFont typeface="Wingdings" panose="05000000000000000000" pitchFamily="2" charset="2"/>
              <a:buChar char="ü"/>
            </a:pPr>
            <a:r>
              <a:rPr lang="en-US" sz="2800" dirty="0"/>
              <a:t>Similarly the pole coil is further sub-divided into more coils instead of using one coil per pole and they are lodged into adjacent slots</a:t>
            </a:r>
          </a:p>
        </p:txBody>
      </p:sp>
      <p:sp>
        <p:nvSpPr>
          <p:cNvPr id="3" name="Footer Placeholder 2">
            <a:extLst>
              <a:ext uri="{FF2B5EF4-FFF2-40B4-BE49-F238E27FC236}">
                <a16:creationId xmlns:a16="http://schemas.microsoft.com/office/drawing/2014/main" id="{BE383309-BECC-40FC-A6F1-D62C03A9E4BC}"/>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62883BC7-F807-40C1-94B9-31B4C1572FBF}"/>
              </a:ext>
            </a:extLst>
          </p:cNvPr>
          <p:cNvSpPr>
            <a:spLocks noGrp="1"/>
          </p:cNvSpPr>
          <p:nvPr>
            <p:ph type="sldNum" sz="quarter" idx="12"/>
          </p:nvPr>
        </p:nvSpPr>
        <p:spPr/>
        <p:txBody>
          <a:bodyPr/>
          <a:lstStyle/>
          <a:p>
            <a:fld id="{7525300A-58DC-40DB-8266-5DAB654BB66A}" type="slidenum">
              <a:rPr lang="en-US" smtClean="0"/>
              <a:t>18</a:t>
            </a:fld>
            <a:endParaRPr lang="en-US"/>
          </a:p>
        </p:txBody>
      </p:sp>
    </p:spTree>
    <p:extLst>
      <p:ext uri="{BB962C8B-B14F-4D97-AF65-F5344CB8AC3E}">
        <p14:creationId xmlns:p14="http://schemas.microsoft.com/office/powerpoint/2010/main" val="29356323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94451" y="1536280"/>
            <a:ext cx="8603098" cy="4802681"/>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13.4 Improving the performance of induction machine</a:t>
            </a:r>
          </a:p>
        </p:txBody>
      </p:sp>
      <p:sp>
        <p:nvSpPr>
          <p:cNvPr id="3" name="Footer Placeholder 2">
            <a:extLst>
              <a:ext uri="{FF2B5EF4-FFF2-40B4-BE49-F238E27FC236}">
                <a16:creationId xmlns:a16="http://schemas.microsoft.com/office/drawing/2014/main" id="{0B14EC7C-5A93-45DC-9BC5-1D08A6C75B6A}"/>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B0D5B0F5-BF6A-482E-B162-D5405ACDC8F3}"/>
              </a:ext>
            </a:extLst>
          </p:cNvPr>
          <p:cNvSpPr>
            <a:spLocks noGrp="1"/>
          </p:cNvSpPr>
          <p:nvPr>
            <p:ph type="sldNum" sz="quarter" idx="12"/>
          </p:nvPr>
        </p:nvSpPr>
        <p:spPr/>
        <p:txBody>
          <a:bodyPr/>
          <a:lstStyle/>
          <a:p>
            <a:fld id="{7525300A-58DC-40DB-8266-5DAB654BB66A}" type="slidenum">
              <a:rPr lang="en-US" smtClean="0"/>
              <a:t>19</a:t>
            </a:fld>
            <a:endParaRPr lang="en-US"/>
          </a:p>
        </p:txBody>
      </p:sp>
    </p:spTree>
    <p:extLst>
      <p:ext uri="{BB962C8B-B14F-4D97-AF65-F5344CB8AC3E}">
        <p14:creationId xmlns:p14="http://schemas.microsoft.com/office/powerpoint/2010/main" val="13701968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22363"/>
            <a:ext cx="9369287" cy="2387600"/>
          </a:xfrm>
        </p:spPr>
        <p:txBody>
          <a:bodyPr>
            <a:normAutofit fontScale="90000"/>
          </a:bodyPr>
          <a:lstStyle/>
          <a:p>
            <a:r>
              <a:rPr lang="en-US" b="1" dirty="0">
                <a:latin typeface="+mn-lt"/>
              </a:rPr>
              <a:t>Chapter 13 </a:t>
            </a:r>
            <a:br>
              <a:rPr lang="en-US" dirty="0">
                <a:latin typeface="+mn-lt"/>
              </a:rPr>
            </a:br>
            <a:r>
              <a:rPr lang="en-US" dirty="0">
                <a:latin typeface="+mn-lt"/>
              </a:rPr>
              <a:t>Three-Phase Induction Machines</a:t>
            </a:r>
          </a:p>
        </p:txBody>
      </p:sp>
      <p:sp>
        <p:nvSpPr>
          <p:cNvPr id="3" name="Footer Placeholder 2">
            <a:extLst>
              <a:ext uri="{FF2B5EF4-FFF2-40B4-BE49-F238E27FC236}">
                <a16:creationId xmlns:a16="http://schemas.microsoft.com/office/drawing/2014/main" id="{863757B5-8F2C-46A6-96D3-354291AD2DC4}"/>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DAB9B0BF-EAFC-465D-9D47-DE9C5F82815A}"/>
              </a:ext>
            </a:extLst>
          </p:cNvPr>
          <p:cNvSpPr>
            <a:spLocks noGrp="1"/>
          </p:cNvSpPr>
          <p:nvPr>
            <p:ph type="sldNum" sz="quarter" idx="12"/>
          </p:nvPr>
        </p:nvSpPr>
        <p:spPr/>
        <p:txBody>
          <a:bodyPr/>
          <a:lstStyle/>
          <a:p>
            <a:fld id="{7525300A-58DC-40DB-8266-5DAB654BB66A}" type="slidenum">
              <a:rPr lang="en-US" smtClean="0"/>
              <a:t>2</a:t>
            </a:fld>
            <a:endParaRPr lang="en-US"/>
          </a:p>
        </p:txBody>
      </p:sp>
    </p:spTree>
    <p:extLst>
      <p:ext uri="{BB962C8B-B14F-4D97-AF65-F5344CB8AC3E}">
        <p14:creationId xmlns:p14="http://schemas.microsoft.com/office/powerpoint/2010/main" val="1503814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a:solidFill>
                  <a:schemeClr val="bg1"/>
                </a:solidFill>
              </a:rPr>
              <a:t>13.5 Number of poles and synchronous speed</a:t>
            </a:r>
          </a:p>
        </p:txBody>
      </p:sp>
      <p:sp>
        <p:nvSpPr>
          <p:cNvPr id="4" name="Footer Placeholder 3">
            <a:extLst>
              <a:ext uri="{FF2B5EF4-FFF2-40B4-BE49-F238E27FC236}">
                <a16:creationId xmlns:a16="http://schemas.microsoft.com/office/drawing/2014/main" id="{1A3B0180-6C6B-4820-8FD2-1EBA2FB194C1}"/>
              </a:ext>
            </a:extLst>
          </p:cNvPr>
          <p:cNvSpPr>
            <a:spLocks noGrp="1"/>
          </p:cNvSpPr>
          <p:nvPr>
            <p:ph type="ftr" sz="quarter" idx="11"/>
          </p:nvPr>
        </p:nvSpPr>
        <p:spPr/>
        <p:txBody>
          <a:bodyPr/>
          <a:lstStyle/>
          <a:p>
            <a:r>
              <a:rPr lang="en-US"/>
              <a:t>EE350 Electric Machinery Fundamentals</a:t>
            </a:r>
          </a:p>
        </p:txBody>
      </p:sp>
      <p:sp>
        <p:nvSpPr>
          <p:cNvPr id="8" name="Slide Number Placeholder 7">
            <a:extLst>
              <a:ext uri="{FF2B5EF4-FFF2-40B4-BE49-F238E27FC236}">
                <a16:creationId xmlns:a16="http://schemas.microsoft.com/office/drawing/2014/main" id="{6C294AE2-94DC-44AF-AE69-2E4FC49E7F46}"/>
              </a:ext>
            </a:extLst>
          </p:cNvPr>
          <p:cNvSpPr>
            <a:spLocks noGrp="1"/>
          </p:cNvSpPr>
          <p:nvPr>
            <p:ph type="sldNum" sz="quarter" idx="12"/>
          </p:nvPr>
        </p:nvSpPr>
        <p:spPr/>
        <p:txBody>
          <a:bodyPr/>
          <a:lstStyle/>
          <a:p>
            <a:fld id="{7525300A-58DC-40DB-8266-5DAB654BB66A}" type="slidenum">
              <a:rPr lang="en-US" smtClean="0"/>
              <a:t>20</a:t>
            </a:fld>
            <a:endParaRPr lang="en-US"/>
          </a:p>
        </p:txBody>
      </p:sp>
      <p:sp>
        <p:nvSpPr>
          <p:cNvPr id="9" name="TextBox 8">
            <a:extLst>
              <a:ext uri="{FF2B5EF4-FFF2-40B4-BE49-F238E27FC236}">
                <a16:creationId xmlns:a16="http://schemas.microsoft.com/office/drawing/2014/main" id="{B0EA6883-6BF9-4A7E-B544-E2A364878520}"/>
              </a:ext>
            </a:extLst>
          </p:cNvPr>
          <p:cNvSpPr txBox="1"/>
          <p:nvPr/>
        </p:nvSpPr>
        <p:spPr>
          <a:xfrm>
            <a:off x="237972" y="1536026"/>
            <a:ext cx="6616170" cy="400110"/>
          </a:xfrm>
          <a:prstGeom prst="rect">
            <a:avLst/>
          </a:prstGeom>
          <a:noFill/>
        </p:spPr>
        <p:txBody>
          <a:bodyPr wrap="none" rtlCol="0">
            <a:spAutoFit/>
          </a:bodyPr>
          <a:lstStyle/>
          <a:p>
            <a:r>
              <a:rPr lang="en-US" sz="2000" b="1" dirty="0">
                <a:solidFill>
                  <a:srgbClr val="FF0000"/>
                </a:solidFill>
              </a:rPr>
              <a:t>Synchronous speed reduces with increasing number of poles</a:t>
            </a:r>
          </a:p>
        </p:txBody>
      </p:sp>
      <p:pic>
        <p:nvPicPr>
          <p:cNvPr id="11" name="Picture 10">
            <a:extLst>
              <a:ext uri="{FF2B5EF4-FFF2-40B4-BE49-F238E27FC236}">
                <a16:creationId xmlns:a16="http://schemas.microsoft.com/office/drawing/2014/main" id="{D6438E44-41D2-42CF-AFC6-6ED43EF5435A}"/>
              </a:ext>
            </a:extLst>
          </p:cNvPr>
          <p:cNvPicPr>
            <a:picLocks noChangeAspect="1"/>
          </p:cNvPicPr>
          <p:nvPr/>
        </p:nvPicPr>
        <p:blipFill>
          <a:blip r:embed="rId2"/>
          <a:stretch>
            <a:fillRect/>
          </a:stretch>
        </p:blipFill>
        <p:spPr>
          <a:xfrm>
            <a:off x="830489" y="2031770"/>
            <a:ext cx="4057650" cy="3629025"/>
          </a:xfrm>
          <a:prstGeom prst="rect">
            <a:avLst/>
          </a:prstGeom>
        </p:spPr>
      </p:pic>
      <p:pic>
        <p:nvPicPr>
          <p:cNvPr id="12" name="Picture 11">
            <a:extLst>
              <a:ext uri="{FF2B5EF4-FFF2-40B4-BE49-F238E27FC236}">
                <a16:creationId xmlns:a16="http://schemas.microsoft.com/office/drawing/2014/main" id="{02D7597D-FF00-4584-AC76-BCAC99E2015F}"/>
              </a:ext>
            </a:extLst>
          </p:cNvPr>
          <p:cNvPicPr>
            <a:picLocks noChangeAspect="1"/>
          </p:cNvPicPr>
          <p:nvPr/>
        </p:nvPicPr>
        <p:blipFill>
          <a:blip r:embed="rId3"/>
          <a:stretch>
            <a:fillRect/>
          </a:stretch>
        </p:blipFill>
        <p:spPr>
          <a:xfrm>
            <a:off x="6369794" y="2094792"/>
            <a:ext cx="4481612" cy="4056718"/>
          </a:xfrm>
          <a:prstGeom prst="rect">
            <a:avLst/>
          </a:prstGeom>
        </p:spPr>
      </p:pic>
    </p:spTree>
    <p:extLst>
      <p:ext uri="{BB962C8B-B14F-4D97-AF65-F5344CB8AC3E}">
        <p14:creationId xmlns:p14="http://schemas.microsoft.com/office/powerpoint/2010/main" val="8579000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a:solidFill>
                  <a:schemeClr val="bg1"/>
                </a:solidFill>
              </a:rPr>
              <a:t>13.5 Number of poles and synchronous speed</a:t>
            </a:r>
          </a:p>
        </p:txBody>
      </p:sp>
      <p:sp>
        <p:nvSpPr>
          <p:cNvPr id="4" name="Footer Placeholder 3">
            <a:extLst>
              <a:ext uri="{FF2B5EF4-FFF2-40B4-BE49-F238E27FC236}">
                <a16:creationId xmlns:a16="http://schemas.microsoft.com/office/drawing/2014/main" id="{1A3B0180-6C6B-4820-8FD2-1EBA2FB194C1}"/>
              </a:ext>
            </a:extLst>
          </p:cNvPr>
          <p:cNvSpPr>
            <a:spLocks noGrp="1"/>
          </p:cNvSpPr>
          <p:nvPr>
            <p:ph type="ftr" sz="quarter" idx="11"/>
          </p:nvPr>
        </p:nvSpPr>
        <p:spPr/>
        <p:txBody>
          <a:bodyPr/>
          <a:lstStyle/>
          <a:p>
            <a:r>
              <a:rPr lang="en-US"/>
              <a:t>EE350 Electric Machinery Fundamentals</a:t>
            </a:r>
          </a:p>
        </p:txBody>
      </p:sp>
      <p:sp>
        <p:nvSpPr>
          <p:cNvPr id="8" name="Slide Number Placeholder 7">
            <a:extLst>
              <a:ext uri="{FF2B5EF4-FFF2-40B4-BE49-F238E27FC236}">
                <a16:creationId xmlns:a16="http://schemas.microsoft.com/office/drawing/2014/main" id="{6C294AE2-94DC-44AF-AE69-2E4FC49E7F46}"/>
              </a:ext>
            </a:extLst>
          </p:cNvPr>
          <p:cNvSpPr>
            <a:spLocks noGrp="1"/>
          </p:cNvSpPr>
          <p:nvPr>
            <p:ph type="sldNum" sz="quarter" idx="12"/>
          </p:nvPr>
        </p:nvSpPr>
        <p:spPr/>
        <p:txBody>
          <a:bodyPr/>
          <a:lstStyle/>
          <a:p>
            <a:fld id="{7525300A-58DC-40DB-8266-5DAB654BB66A}" type="slidenum">
              <a:rPr lang="en-US" smtClean="0"/>
              <a:t>21</a:t>
            </a:fld>
            <a:endParaRPr lang="en-US"/>
          </a:p>
        </p:txBody>
      </p:sp>
      <p:pic>
        <p:nvPicPr>
          <p:cNvPr id="10" name="Picture 9">
            <a:extLst>
              <a:ext uri="{FF2B5EF4-FFF2-40B4-BE49-F238E27FC236}">
                <a16:creationId xmlns:a16="http://schemas.microsoft.com/office/drawing/2014/main" id="{8E29AF47-858D-4D36-A3ED-9FE07C7FDE77}"/>
              </a:ext>
            </a:extLst>
          </p:cNvPr>
          <p:cNvPicPr>
            <a:picLocks noChangeAspect="1"/>
          </p:cNvPicPr>
          <p:nvPr/>
        </p:nvPicPr>
        <p:blipFill rotWithShape="1">
          <a:blip r:embed="rId2"/>
          <a:srcRect b="34986"/>
          <a:stretch/>
        </p:blipFill>
        <p:spPr>
          <a:xfrm>
            <a:off x="4699437" y="1640113"/>
            <a:ext cx="6907925" cy="2104573"/>
          </a:xfrm>
          <a:prstGeom prst="rect">
            <a:avLst/>
          </a:prstGeom>
        </p:spPr>
      </p:pic>
      <p:pic>
        <p:nvPicPr>
          <p:cNvPr id="13" name="Picture 12">
            <a:extLst>
              <a:ext uri="{FF2B5EF4-FFF2-40B4-BE49-F238E27FC236}">
                <a16:creationId xmlns:a16="http://schemas.microsoft.com/office/drawing/2014/main" id="{95432BBA-D575-42D9-9018-6E56223D16FA}"/>
              </a:ext>
            </a:extLst>
          </p:cNvPr>
          <p:cNvPicPr>
            <a:picLocks noChangeAspect="1"/>
          </p:cNvPicPr>
          <p:nvPr/>
        </p:nvPicPr>
        <p:blipFill>
          <a:blip r:embed="rId3"/>
          <a:stretch>
            <a:fillRect/>
          </a:stretch>
        </p:blipFill>
        <p:spPr>
          <a:xfrm>
            <a:off x="356037" y="1800983"/>
            <a:ext cx="4343400" cy="4391025"/>
          </a:xfrm>
          <a:prstGeom prst="rect">
            <a:avLst/>
          </a:prstGeom>
        </p:spPr>
      </p:pic>
    </p:spTree>
    <p:extLst>
      <p:ext uri="{BB962C8B-B14F-4D97-AF65-F5344CB8AC3E}">
        <p14:creationId xmlns:p14="http://schemas.microsoft.com/office/powerpoint/2010/main" val="178230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537" y="108006"/>
            <a:ext cx="11210925" cy="744836"/>
          </a:xfrm>
        </p:spPr>
        <p:txBody>
          <a:bodyPr vert="horz" lIns="91440" tIns="45720" rIns="91440" bIns="45720" rtlCol="0" anchor="ctr">
            <a:normAutofit/>
          </a:bodyPr>
          <a:lstStyle/>
          <a:p>
            <a:r>
              <a:rPr lang="en-US" b="1" u="sng" dirty="0"/>
              <a:t>13.5 Number of poles and synchronous speed</a:t>
            </a:r>
          </a:p>
        </p:txBody>
      </p:sp>
      <p:sp>
        <p:nvSpPr>
          <p:cNvPr id="4" name="Footer Placeholder 3">
            <a:extLst>
              <a:ext uri="{FF2B5EF4-FFF2-40B4-BE49-F238E27FC236}">
                <a16:creationId xmlns:a16="http://schemas.microsoft.com/office/drawing/2014/main" id="{1A3B0180-6C6B-4820-8FD2-1EBA2FB194C1}"/>
              </a:ext>
            </a:extLst>
          </p:cNvPr>
          <p:cNvSpPr>
            <a:spLocks noGrp="1"/>
          </p:cNvSpPr>
          <p:nvPr>
            <p:ph type="ftr" sz="quarter" idx="11"/>
          </p:nvPr>
        </p:nvSpPr>
        <p:spPr/>
        <p:txBody>
          <a:bodyPr/>
          <a:lstStyle/>
          <a:p>
            <a:r>
              <a:rPr lang="en-US"/>
              <a:t>EE350 Electric Machinery Fundamentals</a:t>
            </a:r>
          </a:p>
        </p:txBody>
      </p:sp>
      <p:sp>
        <p:nvSpPr>
          <p:cNvPr id="8" name="Slide Number Placeholder 7">
            <a:extLst>
              <a:ext uri="{FF2B5EF4-FFF2-40B4-BE49-F238E27FC236}">
                <a16:creationId xmlns:a16="http://schemas.microsoft.com/office/drawing/2014/main" id="{6C294AE2-94DC-44AF-AE69-2E4FC49E7F46}"/>
              </a:ext>
            </a:extLst>
          </p:cNvPr>
          <p:cNvSpPr>
            <a:spLocks noGrp="1"/>
          </p:cNvSpPr>
          <p:nvPr>
            <p:ph type="sldNum" sz="quarter" idx="12"/>
          </p:nvPr>
        </p:nvSpPr>
        <p:spPr/>
        <p:txBody>
          <a:bodyPr/>
          <a:lstStyle/>
          <a:p>
            <a:fld id="{7525300A-58DC-40DB-8266-5DAB654BB66A}" type="slidenum">
              <a:rPr lang="en-US" smtClean="0"/>
              <a:t>22</a:t>
            </a:fld>
            <a:endParaRPr lang="en-US"/>
          </a:p>
        </p:txBody>
      </p:sp>
      <p:pic>
        <p:nvPicPr>
          <p:cNvPr id="3" name="Picture 2">
            <a:extLst>
              <a:ext uri="{FF2B5EF4-FFF2-40B4-BE49-F238E27FC236}">
                <a16:creationId xmlns:a16="http://schemas.microsoft.com/office/drawing/2014/main" id="{985E770B-D1D6-4D9D-B620-9E4921377F7B}"/>
              </a:ext>
            </a:extLst>
          </p:cNvPr>
          <p:cNvPicPr>
            <a:picLocks noChangeAspect="1"/>
          </p:cNvPicPr>
          <p:nvPr/>
        </p:nvPicPr>
        <p:blipFill>
          <a:blip r:embed="rId2"/>
          <a:stretch>
            <a:fillRect/>
          </a:stretch>
        </p:blipFill>
        <p:spPr>
          <a:xfrm>
            <a:off x="430928" y="1927639"/>
            <a:ext cx="4343400" cy="4391025"/>
          </a:xfrm>
          <a:prstGeom prst="rect">
            <a:avLst/>
          </a:prstGeom>
        </p:spPr>
      </p:pic>
      <p:pic>
        <p:nvPicPr>
          <p:cNvPr id="13" name="Picture 12">
            <a:extLst>
              <a:ext uri="{FF2B5EF4-FFF2-40B4-BE49-F238E27FC236}">
                <a16:creationId xmlns:a16="http://schemas.microsoft.com/office/drawing/2014/main" id="{30BF51AE-C4C1-4877-AF54-1D798E430F78}"/>
              </a:ext>
            </a:extLst>
          </p:cNvPr>
          <p:cNvPicPr>
            <a:picLocks noChangeAspect="1"/>
          </p:cNvPicPr>
          <p:nvPr/>
        </p:nvPicPr>
        <p:blipFill rotWithShape="1">
          <a:blip r:embed="rId3"/>
          <a:srcRect b="8029"/>
          <a:stretch/>
        </p:blipFill>
        <p:spPr>
          <a:xfrm>
            <a:off x="5291935" y="729679"/>
            <a:ext cx="5177281" cy="4017855"/>
          </a:xfrm>
          <a:prstGeom prst="rect">
            <a:avLst/>
          </a:prstGeom>
        </p:spPr>
      </p:pic>
      <p:sp>
        <p:nvSpPr>
          <p:cNvPr id="9" name="TextBox 8">
            <a:extLst>
              <a:ext uri="{FF2B5EF4-FFF2-40B4-BE49-F238E27FC236}">
                <a16:creationId xmlns:a16="http://schemas.microsoft.com/office/drawing/2014/main" id="{B0EA6883-6BF9-4A7E-B544-E2A364878520}"/>
              </a:ext>
            </a:extLst>
          </p:cNvPr>
          <p:cNvSpPr txBox="1"/>
          <p:nvPr/>
        </p:nvSpPr>
        <p:spPr>
          <a:xfrm>
            <a:off x="171711" y="714439"/>
            <a:ext cx="6616170" cy="400110"/>
          </a:xfrm>
          <a:prstGeom prst="rect">
            <a:avLst/>
          </a:prstGeom>
          <a:noFill/>
        </p:spPr>
        <p:txBody>
          <a:bodyPr wrap="none" rtlCol="0">
            <a:spAutoFit/>
          </a:bodyPr>
          <a:lstStyle/>
          <a:p>
            <a:r>
              <a:rPr lang="en-US" sz="2000" b="1" dirty="0">
                <a:solidFill>
                  <a:srgbClr val="FF0000"/>
                </a:solidFill>
              </a:rPr>
              <a:t>Synchronous speed reduces with increasing number of poles</a:t>
            </a:r>
          </a:p>
        </p:txBody>
      </p:sp>
      <p:pic>
        <p:nvPicPr>
          <p:cNvPr id="14" name="Picture 13">
            <a:extLst>
              <a:ext uri="{FF2B5EF4-FFF2-40B4-BE49-F238E27FC236}">
                <a16:creationId xmlns:a16="http://schemas.microsoft.com/office/drawing/2014/main" id="{986539E3-201F-463F-AD68-0C85353C55F7}"/>
              </a:ext>
            </a:extLst>
          </p:cNvPr>
          <p:cNvPicPr>
            <a:picLocks noChangeAspect="1"/>
          </p:cNvPicPr>
          <p:nvPr/>
        </p:nvPicPr>
        <p:blipFill>
          <a:blip r:embed="rId4"/>
          <a:stretch>
            <a:fillRect/>
          </a:stretch>
        </p:blipFill>
        <p:spPr>
          <a:xfrm>
            <a:off x="5408049" y="4769980"/>
            <a:ext cx="5177281" cy="1123751"/>
          </a:xfrm>
          <a:prstGeom prst="rect">
            <a:avLst/>
          </a:prstGeom>
        </p:spPr>
      </p:pic>
    </p:spTree>
    <p:extLst>
      <p:ext uri="{BB962C8B-B14F-4D97-AF65-F5344CB8AC3E}">
        <p14:creationId xmlns:p14="http://schemas.microsoft.com/office/powerpoint/2010/main" val="40727549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1230"/>
          <a:stretch/>
        </p:blipFill>
        <p:spPr>
          <a:xfrm>
            <a:off x="381325" y="2376398"/>
            <a:ext cx="6265755" cy="3096360"/>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a:solidFill>
                  <a:schemeClr val="bg1"/>
                </a:solidFill>
              </a:rPr>
              <a:t>13.5 Number of poles and synchronous speed</a:t>
            </a:r>
          </a:p>
        </p:txBody>
      </p:sp>
      <p:pic>
        <p:nvPicPr>
          <p:cNvPr id="7" name="Picture 6"/>
          <p:cNvPicPr>
            <a:picLocks noChangeAspect="1"/>
          </p:cNvPicPr>
          <p:nvPr/>
        </p:nvPicPr>
        <p:blipFill>
          <a:blip r:embed="rId3"/>
          <a:stretch>
            <a:fillRect/>
          </a:stretch>
        </p:blipFill>
        <p:spPr>
          <a:xfrm>
            <a:off x="6822287" y="1714179"/>
            <a:ext cx="5369713" cy="4817945"/>
          </a:xfrm>
          <a:prstGeom prst="rect">
            <a:avLst/>
          </a:prstGeom>
        </p:spPr>
      </p:pic>
      <p:sp>
        <p:nvSpPr>
          <p:cNvPr id="4" name="Footer Placeholder 3">
            <a:extLst>
              <a:ext uri="{FF2B5EF4-FFF2-40B4-BE49-F238E27FC236}">
                <a16:creationId xmlns:a16="http://schemas.microsoft.com/office/drawing/2014/main" id="{1A3B0180-6C6B-4820-8FD2-1EBA2FB194C1}"/>
              </a:ext>
            </a:extLst>
          </p:cNvPr>
          <p:cNvSpPr>
            <a:spLocks noGrp="1"/>
          </p:cNvSpPr>
          <p:nvPr>
            <p:ph type="ftr" sz="quarter" idx="11"/>
          </p:nvPr>
        </p:nvSpPr>
        <p:spPr/>
        <p:txBody>
          <a:bodyPr/>
          <a:lstStyle/>
          <a:p>
            <a:r>
              <a:rPr lang="en-US"/>
              <a:t>EE350 Electric Machinery Fundamentals</a:t>
            </a:r>
          </a:p>
        </p:txBody>
      </p:sp>
      <p:sp>
        <p:nvSpPr>
          <p:cNvPr id="8" name="Slide Number Placeholder 7">
            <a:extLst>
              <a:ext uri="{FF2B5EF4-FFF2-40B4-BE49-F238E27FC236}">
                <a16:creationId xmlns:a16="http://schemas.microsoft.com/office/drawing/2014/main" id="{6C294AE2-94DC-44AF-AE69-2E4FC49E7F46}"/>
              </a:ext>
            </a:extLst>
          </p:cNvPr>
          <p:cNvSpPr>
            <a:spLocks noGrp="1"/>
          </p:cNvSpPr>
          <p:nvPr>
            <p:ph type="sldNum" sz="quarter" idx="12"/>
          </p:nvPr>
        </p:nvSpPr>
        <p:spPr/>
        <p:txBody>
          <a:bodyPr/>
          <a:lstStyle/>
          <a:p>
            <a:fld id="{7525300A-58DC-40DB-8266-5DAB654BB66A}" type="slidenum">
              <a:rPr lang="en-US" smtClean="0"/>
              <a:t>23</a:t>
            </a:fld>
            <a:endParaRPr lang="en-US"/>
          </a:p>
        </p:txBody>
      </p:sp>
      <p:sp>
        <p:nvSpPr>
          <p:cNvPr id="9" name="TextBox 8">
            <a:extLst>
              <a:ext uri="{FF2B5EF4-FFF2-40B4-BE49-F238E27FC236}">
                <a16:creationId xmlns:a16="http://schemas.microsoft.com/office/drawing/2014/main" id="{B0EA6883-6BF9-4A7E-B544-E2A364878520}"/>
              </a:ext>
            </a:extLst>
          </p:cNvPr>
          <p:cNvSpPr txBox="1"/>
          <p:nvPr/>
        </p:nvSpPr>
        <p:spPr>
          <a:xfrm>
            <a:off x="206117" y="1533748"/>
            <a:ext cx="6616170" cy="400110"/>
          </a:xfrm>
          <a:prstGeom prst="rect">
            <a:avLst/>
          </a:prstGeom>
          <a:noFill/>
        </p:spPr>
        <p:txBody>
          <a:bodyPr wrap="none" rtlCol="0">
            <a:spAutoFit/>
          </a:bodyPr>
          <a:lstStyle/>
          <a:p>
            <a:r>
              <a:rPr lang="en-US" sz="2000" b="1" dirty="0">
                <a:solidFill>
                  <a:srgbClr val="FF0000"/>
                </a:solidFill>
              </a:rPr>
              <a:t>Synchronous speed reduces with increasing number of poles</a:t>
            </a:r>
          </a:p>
        </p:txBody>
      </p:sp>
    </p:spTree>
    <p:extLst>
      <p:ext uri="{BB962C8B-B14F-4D97-AF65-F5344CB8AC3E}">
        <p14:creationId xmlns:p14="http://schemas.microsoft.com/office/powerpoint/2010/main" val="20150041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13.6 Starting characteristics of a squirrel-cage motor</a:t>
            </a:r>
          </a:p>
        </p:txBody>
      </p:sp>
      <p:sp>
        <p:nvSpPr>
          <p:cNvPr id="4" name="Text Placeholder 3"/>
          <p:cNvSpPr>
            <a:spLocks noGrp="1"/>
          </p:cNvSpPr>
          <p:nvPr>
            <p:ph type="body" sz="half" idx="2"/>
          </p:nvPr>
        </p:nvSpPr>
        <p:spPr>
          <a:xfrm>
            <a:off x="386362" y="763333"/>
            <a:ext cx="10967438" cy="5478441"/>
          </a:xfrm>
          <a:solidFill>
            <a:schemeClr val="accent4">
              <a:lumMod val="40000"/>
              <a:lumOff val="60000"/>
            </a:schemeClr>
          </a:solidFill>
        </p:spPr>
        <p:txBody>
          <a:bodyPr>
            <a:noAutofit/>
          </a:bodyPr>
          <a:lstStyle/>
          <a:p>
            <a:pPr marL="342900" indent="-342900">
              <a:buFont typeface="Wingdings" panose="05000000000000000000" pitchFamily="2" charset="2"/>
              <a:buChar char="ü"/>
            </a:pPr>
            <a:r>
              <a:rPr lang="en-US" sz="3200" dirty="0"/>
              <a:t>Revolving magnetic field is setup when 3-phase supply is connected to stator of induction motor</a:t>
            </a:r>
          </a:p>
          <a:p>
            <a:pPr marL="342900" indent="-342900">
              <a:buFont typeface="Wingdings" panose="05000000000000000000" pitchFamily="2" charset="2"/>
              <a:buChar char="ü"/>
            </a:pPr>
            <a:r>
              <a:rPr lang="en-US" sz="3200" dirty="0"/>
              <a:t>Revolving field induces the voltage in rotor bars </a:t>
            </a:r>
          </a:p>
          <a:p>
            <a:pPr marL="342900" indent="-342900">
              <a:buFont typeface="Wingdings" panose="05000000000000000000" pitchFamily="2" charset="2"/>
              <a:buChar char="ü"/>
            </a:pPr>
            <a:r>
              <a:rPr lang="en-US" sz="3200" dirty="0"/>
              <a:t>Induced voltage will result into large circulating current through shorted rotor bars.</a:t>
            </a:r>
          </a:p>
          <a:p>
            <a:pPr marL="342900" indent="-342900">
              <a:buFont typeface="Wingdings" panose="05000000000000000000" pitchFamily="2" charset="2"/>
              <a:buChar char="ü"/>
            </a:pPr>
            <a:r>
              <a:rPr lang="en-US" sz="3200" dirty="0"/>
              <a:t>Rotor bar will subjected to strong mechanical force because current carrying conductor is placed in magnetic field </a:t>
            </a:r>
            <a:r>
              <a:rPr lang="en-US" sz="3200" b="1" dirty="0"/>
              <a:t>(Lorentz Law).</a:t>
            </a:r>
          </a:p>
          <a:p>
            <a:pPr marL="342900" indent="-342900">
              <a:buFont typeface="Wingdings" panose="05000000000000000000" pitchFamily="2" charset="2"/>
              <a:buChar char="ü"/>
            </a:pPr>
            <a:r>
              <a:rPr lang="en-US" sz="3200" dirty="0"/>
              <a:t>Sum of mechanical forces on all rotor bars will produce a torque due to which rotor will rotate in the same direction as that of revolving field.  </a:t>
            </a:r>
          </a:p>
        </p:txBody>
      </p:sp>
      <p:sp>
        <p:nvSpPr>
          <p:cNvPr id="3" name="Footer Placeholder 2">
            <a:extLst>
              <a:ext uri="{FF2B5EF4-FFF2-40B4-BE49-F238E27FC236}">
                <a16:creationId xmlns:a16="http://schemas.microsoft.com/office/drawing/2014/main" id="{211157C0-C4ED-4D8F-8DF9-C96489C97BA7}"/>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0919310E-CD98-43EA-89F6-D7D1E5F29017}"/>
              </a:ext>
            </a:extLst>
          </p:cNvPr>
          <p:cNvSpPr>
            <a:spLocks noGrp="1"/>
          </p:cNvSpPr>
          <p:nvPr>
            <p:ph type="sldNum" sz="quarter" idx="12"/>
          </p:nvPr>
        </p:nvSpPr>
        <p:spPr/>
        <p:txBody>
          <a:bodyPr/>
          <a:lstStyle/>
          <a:p>
            <a:fld id="{7525300A-58DC-40DB-8266-5DAB654BB66A}" type="slidenum">
              <a:rPr lang="en-US" smtClean="0"/>
              <a:t>24</a:t>
            </a:fld>
            <a:endParaRPr lang="en-US"/>
          </a:p>
        </p:txBody>
      </p:sp>
    </p:spTree>
    <p:extLst>
      <p:ext uri="{BB962C8B-B14F-4D97-AF65-F5344CB8AC3E}">
        <p14:creationId xmlns:p14="http://schemas.microsoft.com/office/powerpoint/2010/main" val="1510631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13.7 Acceleration of the rotor-slip</a:t>
            </a:r>
          </a:p>
        </p:txBody>
      </p:sp>
      <p:sp>
        <p:nvSpPr>
          <p:cNvPr id="4" name="Text Placeholder 3"/>
          <p:cNvSpPr>
            <a:spLocks noGrp="1"/>
          </p:cNvSpPr>
          <p:nvPr>
            <p:ph type="body" sz="half" idx="2"/>
          </p:nvPr>
        </p:nvSpPr>
        <p:spPr>
          <a:xfrm>
            <a:off x="386362" y="763334"/>
            <a:ext cx="11421325" cy="5958142"/>
          </a:xfrm>
          <a:solidFill>
            <a:schemeClr val="accent6">
              <a:lumMod val="20000"/>
              <a:lumOff val="80000"/>
            </a:schemeClr>
          </a:solidFill>
        </p:spPr>
        <p:txBody>
          <a:bodyPr>
            <a:noAutofit/>
          </a:bodyPr>
          <a:lstStyle/>
          <a:p>
            <a:pPr marL="342900" indent="-342900">
              <a:buFont typeface="Wingdings" panose="05000000000000000000" pitchFamily="2" charset="2"/>
              <a:buChar char="ü"/>
            </a:pPr>
            <a:r>
              <a:rPr lang="en-US" sz="4000" b="1" dirty="0"/>
              <a:t>Slip: </a:t>
            </a:r>
            <a:r>
              <a:rPr lang="en-US" sz="4000" dirty="0"/>
              <a:t>Difference between synchronous speed and rotor speed</a:t>
            </a:r>
          </a:p>
          <a:p>
            <a:pPr marL="342900" indent="-342900">
              <a:buFont typeface="Wingdings" panose="05000000000000000000" pitchFamily="2" charset="2"/>
              <a:buChar char="ü"/>
            </a:pPr>
            <a:r>
              <a:rPr lang="en-US" sz="4000" b="1" dirty="0"/>
              <a:t>Rotor speed must be slightly less than synchronous speed because:</a:t>
            </a:r>
          </a:p>
          <a:p>
            <a:pPr marL="342900" indent="-342900">
              <a:buFont typeface="Wingdings" panose="05000000000000000000" pitchFamily="2" charset="2"/>
              <a:buChar char="ü"/>
            </a:pPr>
            <a:r>
              <a:rPr lang="en-US" sz="4000" b="1" dirty="0"/>
              <a:t>If </a:t>
            </a:r>
            <a:r>
              <a:rPr lang="en-US" sz="4400" b="1" dirty="0">
                <a:solidFill>
                  <a:srgbClr val="FF0000"/>
                </a:solidFill>
              </a:rPr>
              <a:t>N</a:t>
            </a:r>
            <a:r>
              <a:rPr lang="en-US" sz="4400" b="1" baseline="-25000" dirty="0">
                <a:solidFill>
                  <a:srgbClr val="FF0000"/>
                </a:solidFill>
              </a:rPr>
              <a:t>s</a:t>
            </a:r>
            <a:r>
              <a:rPr lang="en-US" sz="4400" b="1" dirty="0">
                <a:solidFill>
                  <a:srgbClr val="FF0000"/>
                </a:solidFill>
              </a:rPr>
              <a:t>=N </a:t>
            </a:r>
            <a:r>
              <a:rPr lang="en-US" sz="4000" b="1" dirty="0"/>
              <a:t>then:</a:t>
            </a:r>
          </a:p>
          <a:p>
            <a:pPr marL="800100" lvl="1" indent="-342900">
              <a:buFont typeface="Wingdings" panose="05000000000000000000" pitchFamily="2" charset="2"/>
              <a:buChar char="ü"/>
            </a:pPr>
            <a:r>
              <a:rPr lang="en-US" sz="3600" dirty="0"/>
              <a:t>There will be no flux cutting between rotor and field </a:t>
            </a:r>
          </a:p>
          <a:p>
            <a:pPr marL="800100" lvl="1" indent="-342900">
              <a:buFont typeface="Wingdings" panose="05000000000000000000" pitchFamily="2" charset="2"/>
              <a:buChar char="ü"/>
            </a:pPr>
            <a:r>
              <a:rPr lang="en-US" sz="3600" dirty="0"/>
              <a:t>No induced voltage in rotor bars </a:t>
            </a:r>
          </a:p>
          <a:p>
            <a:pPr marL="800100" lvl="1" indent="-342900">
              <a:buFont typeface="Wingdings" panose="05000000000000000000" pitchFamily="2" charset="2"/>
              <a:buChar char="ü"/>
            </a:pPr>
            <a:r>
              <a:rPr lang="en-US" sz="3600" dirty="0"/>
              <a:t>No current in rotor bars</a:t>
            </a:r>
          </a:p>
          <a:p>
            <a:pPr marL="800100" lvl="1" indent="-342900">
              <a:buFont typeface="Wingdings" panose="05000000000000000000" pitchFamily="2" charset="2"/>
              <a:buChar char="ü"/>
            </a:pPr>
            <a:r>
              <a:rPr lang="en-US" sz="3600" dirty="0"/>
              <a:t>No mmf </a:t>
            </a:r>
          </a:p>
          <a:p>
            <a:pPr marL="800100" lvl="1" indent="-342900">
              <a:buFont typeface="Wingdings" panose="05000000000000000000" pitchFamily="2" charset="2"/>
              <a:buChar char="ü"/>
            </a:pPr>
            <a:r>
              <a:rPr lang="en-US" sz="3600" dirty="0"/>
              <a:t>No rotation</a:t>
            </a:r>
          </a:p>
        </p:txBody>
      </p:sp>
      <p:sp>
        <p:nvSpPr>
          <p:cNvPr id="3" name="Footer Placeholder 2">
            <a:extLst>
              <a:ext uri="{FF2B5EF4-FFF2-40B4-BE49-F238E27FC236}">
                <a16:creationId xmlns:a16="http://schemas.microsoft.com/office/drawing/2014/main" id="{5E8B56AC-B986-47D7-901E-E4DC591CC464}"/>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CCF0C190-F6F8-4796-8222-05F83939B043}"/>
              </a:ext>
            </a:extLst>
          </p:cNvPr>
          <p:cNvSpPr>
            <a:spLocks noGrp="1"/>
          </p:cNvSpPr>
          <p:nvPr>
            <p:ph type="sldNum" sz="quarter" idx="12"/>
          </p:nvPr>
        </p:nvSpPr>
        <p:spPr/>
        <p:txBody>
          <a:bodyPr/>
          <a:lstStyle/>
          <a:p>
            <a:fld id="{7525300A-58DC-40DB-8266-5DAB654BB66A}" type="slidenum">
              <a:rPr lang="en-US" smtClean="0"/>
              <a:t>25</a:t>
            </a:fld>
            <a:endParaRPr lang="en-US"/>
          </a:p>
        </p:txBody>
      </p:sp>
    </p:spTree>
    <p:extLst>
      <p:ext uri="{BB962C8B-B14F-4D97-AF65-F5344CB8AC3E}">
        <p14:creationId xmlns:p14="http://schemas.microsoft.com/office/powerpoint/2010/main" val="27601786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13.8 Motor under load</a:t>
            </a:r>
          </a:p>
        </p:txBody>
      </p:sp>
      <p:sp>
        <p:nvSpPr>
          <p:cNvPr id="4" name="Text Placeholder 3"/>
          <p:cNvSpPr>
            <a:spLocks noGrp="1"/>
          </p:cNvSpPr>
          <p:nvPr>
            <p:ph type="body" sz="half" idx="2"/>
          </p:nvPr>
        </p:nvSpPr>
        <p:spPr>
          <a:xfrm>
            <a:off x="386362" y="763333"/>
            <a:ext cx="11500837" cy="6094667"/>
          </a:xfrm>
          <a:solidFill>
            <a:schemeClr val="accent6">
              <a:lumMod val="60000"/>
              <a:lumOff val="40000"/>
            </a:schemeClr>
          </a:solidFill>
          <a:ln w="38100">
            <a:solidFill>
              <a:schemeClr val="accent6">
                <a:lumMod val="50000"/>
              </a:schemeClr>
            </a:solidFill>
          </a:ln>
        </p:spPr>
        <p:txBody>
          <a:bodyPr>
            <a:noAutofit/>
          </a:bodyPr>
          <a:lstStyle/>
          <a:p>
            <a:pPr marL="342900" indent="-342900" algn="just">
              <a:buFont typeface="Wingdings" panose="05000000000000000000" pitchFamily="2" charset="2"/>
              <a:buChar char="ü"/>
            </a:pPr>
            <a:r>
              <a:rPr lang="en-US" sz="3200" dirty="0"/>
              <a:t>Machine speed will fall by loading the machine</a:t>
            </a:r>
          </a:p>
          <a:p>
            <a:pPr marL="342900" indent="-342900" algn="just">
              <a:buFont typeface="Wingdings" panose="05000000000000000000" pitchFamily="2" charset="2"/>
              <a:buChar char="ü"/>
            </a:pPr>
            <a:r>
              <a:rPr lang="en-US" sz="3200" dirty="0"/>
              <a:t>With reducing speed the flux cutting will increase due to large change in rotor and synchronous speed due to loading</a:t>
            </a:r>
          </a:p>
          <a:p>
            <a:pPr marL="342900" indent="-342900" algn="just">
              <a:buFont typeface="Wingdings" panose="05000000000000000000" pitchFamily="2" charset="2"/>
              <a:buChar char="ü"/>
            </a:pPr>
            <a:r>
              <a:rPr lang="en-US" sz="3200" dirty="0"/>
              <a:t>Hence this increasing in flux cutting will increase induced voltage, current and mmf</a:t>
            </a:r>
          </a:p>
          <a:p>
            <a:pPr marL="342900" indent="-342900" algn="just">
              <a:buFont typeface="Wingdings" panose="05000000000000000000" pitchFamily="2" charset="2"/>
              <a:buChar char="ü"/>
            </a:pPr>
            <a:r>
              <a:rPr lang="en-US" sz="3200" dirty="0"/>
              <a:t>A state will come when no more increase will take place, that state in equilibrium state. i.e. </a:t>
            </a:r>
            <a:r>
              <a:rPr lang="en-US" sz="3200" b="1" dirty="0"/>
              <a:t>Load torque=Motor torque</a:t>
            </a:r>
          </a:p>
          <a:p>
            <a:pPr marL="342900" indent="-342900" algn="just">
              <a:buFont typeface="Wingdings" panose="05000000000000000000" pitchFamily="2" charset="2"/>
              <a:buChar char="ü"/>
            </a:pPr>
            <a:r>
              <a:rPr lang="en-US" sz="3200" dirty="0"/>
              <a:t>After developing equilibrium state motor will again rotate at constant speed</a:t>
            </a:r>
          </a:p>
          <a:p>
            <a:pPr marL="342900" indent="-342900" algn="just">
              <a:buFont typeface="Wingdings" panose="05000000000000000000" pitchFamily="2" charset="2"/>
              <a:buChar char="ü"/>
            </a:pPr>
            <a:r>
              <a:rPr lang="en-US" sz="3200" b="1" dirty="0"/>
              <a:t>Asynchronous machines: </a:t>
            </a:r>
            <a:r>
              <a:rPr lang="en-US" sz="3200" dirty="0"/>
              <a:t>Machines that can never rotate at synchronous speed are known as asynchronous machines</a:t>
            </a:r>
          </a:p>
        </p:txBody>
      </p:sp>
      <p:sp>
        <p:nvSpPr>
          <p:cNvPr id="3" name="Footer Placeholder 2">
            <a:extLst>
              <a:ext uri="{FF2B5EF4-FFF2-40B4-BE49-F238E27FC236}">
                <a16:creationId xmlns:a16="http://schemas.microsoft.com/office/drawing/2014/main" id="{AD2A02AB-AD35-44F4-90E9-75532AA6476D}"/>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3264CD59-1DCF-43A7-8CEA-AE1C9A70E965}"/>
              </a:ext>
            </a:extLst>
          </p:cNvPr>
          <p:cNvSpPr>
            <a:spLocks noGrp="1"/>
          </p:cNvSpPr>
          <p:nvPr>
            <p:ph type="sldNum" sz="quarter" idx="12"/>
          </p:nvPr>
        </p:nvSpPr>
        <p:spPr/>
        <p:txBody>
          <a:bodyPr/>
          <a:lstStyle/>
          <a:p>
            <a:fld id="{7525300A-58DC-40DB-8266-5DAB654BB66A}" type="slidenum">
              <a:rPr lang="en-US" smtClean="0"/>
              <a:t>26</a:t>
            </a:fld>
            <a:endParaRPr lang="en-US"/>
          </a:p>
        </p:txBody>
      </p:sp>
    </p:spTree>
    <p:extLst>
      <p:ext uri="{BB962C8B-B14F-4D97-AF65-F5344CB8AC3E}">
        <p14:creationId xmlns:p14="http://schemas.microsoft.com/office/powerpoint/2010/main" val="8183137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lum bright="-20000" contrast="40000"/>
          </a:blip>
          <a:stretch>
            <a:fillRect/>
          </a:stretch>
        </p:blipFill>
        <p:spPr>
          <a:xfrm>
            <a:off x="6760976" y="1716769"/>
            <a:ext cx="4810538" cy="2928729"/>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156028" y="84500"/>
            <a:ext cx="5548086" cy="925152"/>
          </a:xfrm>
        </p:spPr>
        <p:txBody>
          <a:bodyPr vert="horz" lIns="91440" tIns="45720" rIns="91440" bIns="45720" rtlCol="0" anchor="ctr">
            <a:normAutofit/>
          </a:bodyPr>
          <a:lstStyle/>
          <a:p>
            <a:r>
              <a:rPr lang="en-US" sz="4400" b="1" u="sng" dirty="0"/>
              <a:t>13.9 Slip and slip speed</a:t>
            </a:r>
          </a:p>
        </p:txBody>
      </p:sp>
      <p:sp>
        <p:nvSpPr>
          <p:cNvPr id="4" name="Text Placeholder 3"/>
          <p:cNvSpPr>
            <a:spLocks noGrp="1"/>
          </p:cNvSpPr>
          <p:nvPr>
            <p:ph type="body" sz="half" idx="2"/>
          </p:nvPr>
        </p:nvSpPr>
        <p:spPr>
          <a:xfrm>
            <a:off x="371218" y="1099085"/>
            <a:ext cx="6172044" cy="4164098"/>
          </a:xfrm>
          <a:solidFill>
            <a:schemeClr val="accent4">
              <a:lumMod val="40000"/>
              <a:lumOff val="60000"/>
            </a:schemeClr>
          </a:solidFill>
          <a:ln w="28575">
            <a:solidFill>
              <a:schemeClr val="tx1"/>
            </a:solidFill>
          </a:ln>
        </p:spPr>
        <p:txBody>
          <a:bodyPr vert="horz" lIns="91440" tIns="45720" rIns="91440" bIns="45720" rtlCol="0" anchor="ctr">
            <a:normAutofit/>
          </a:bodyPr>
          <a:lstStyle/>
          <a:p>
            <a:pPr marL="342900" indent="-228600">
              <a:buFont typeface="Arial" panose="020B0604020202020204" pitchFamily="34" charset="0"/>
              <a:buChar char="•"/>
            </a:pPr>
            <a:r>
              <a:rPr lang="en-US" sz="3600" b="1" dirty="0"/>
              <a:t>Slip: </a:t>
            </a:r>
            <a:r>
              <a:rPr lang="en-US" sz="3600" dirty="0"/>
              <a:t>Difference between synchronous speed and rotor speed</a:t>
            </a:r>
          </a:p>
          <a:p>
            <a:pPr marL="342900" indent="-228600">
              <a:buFont typeface="Arial" panose="020B0604020202020204" pitchFamily="34" charset="0"/>
              <a:buChar char="•"/>
            </a:pPr>
            <a:r>
              <a:rPr lang="en-US" sz="3600" dirty="0"/>
              <a:t>Expressed as a percent of synchronous speed</a:t>
            </a:r>
          </a:p>
          <a:p>
            <a:pPr marL="342900" indent="-228600">
              <a:buFont typeface="Arial" panose="020B0604020202020204" pitchFamily="34" charset="0"/>
              <a:buChar char="•"/>
            </a:pPr>
            <a:r>
              <a:rPr lang="en-US" sz="3600" b="1" dirty="0"/>
              <a:t>Per-unit slip is given by the following equation:</a:t>
            </a:r>
          </a:p>
          <a:p>
            <a:pPr indent="-228600">
              <a:buFont typeface="Arial" panose="020B0604020202020204" pitchFamily="34" charset="0"/>
              <a:buChar char="•"/>
            </a:pPr>
            <a:endParaRPr lang="en-US" sz="2400" dirty="0"/>
          </a:p>
        </p:txBody>
      </p:sp>
      <p:sp>
        <p:nvSpPr>
          <p:cNvPr id="5" name="Footer Placeholder 4">
            <a:extLst>
              <a:ext uri="{FF2B5EF4-FFF2-40B4-BE49-F238E27FC236}">
                <a16:creationId xmlns:a16="http://schemas.microsoft.com/office/drawing/2014/main" id="{51A8A395-58EE-41B4-9324-4E5C17AC6374}"/>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D87556B5-D478-40CC-816A-455650A0433C}"/>
              </a:ext>
            </a:extLst>
          </p:cNvPr>
          <p:cNvSpPr>
            <a:spLocks noGrp="1"/>
          </p:cNvSpPr>
          <p:nvPr>
            <p:ph type="sldNum" sz="quarter" idx="12"/>
          </p:nvPr>
        </p:nvSpPr>
        <p:spPr/>
        <p:txBody>
          <a:bodyPr/>
          <a:lstStyle/>
          <a:p>
            <a:fld id="{7525300A-58DC-40DB-8266-5DAB654BB66A}" type="slidenum">
              <a:rPr lang="en-US" smtClean="0"/>
              <a:t>27</a:t>
            </a:fld>
            <a:endParaRPr lang="en-US"/>
          </a:p>
        </p:txBody>
      </p:sp>
    </p:spTree>
    <p:extLst>
      <p:ext uri="{BB962C8B-B14F-4D97-AF65-F5344CB8AC3E}">
        <p14:creationId xmlns:p14="http://schemas.microsoft.com/office/powerpoint/2010/main" val="1752009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Freeform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8518" y="1690688"/>
            <a:ext cx="7243482" cy="5167312"/>
          </a:xfrm>
          <a:custGeom>
            <a:avLst/>
            <a:gdLst>
              <a:gd name="connsiteX0" fmla="*/ 0 w 7243482"/>
              <a:gd name="connsiteY0" fmla="*/ 0 h 5167312"/>
              <a:gd name="connsiteX1" fmla="*/ 7243482 w 7243482"/>
              <a:gd name="connsiteY1" fmla="*/ 0 h 5167312"/>
              <a:gd name="connsiteX2" fmla="*/ 7243482 w 7243482"/>
              <a:gd name="connsiteY2" fmla="*/ 5167312 h 5167312"/>
              <a:gd name="connsiteX3" fmla="*/ 221324 w 7243482"/>
              <a:gd name="connsiteY3" fmla="*/ 5167312 h 5167312"/>
              <a:gd name="connsiteX4" fmla="*/ 2615203 w 7243482"/>
              <a:gd name="connsiteY4" fmla="*/ 952 h 5167312"/>
              <a:gd name="connsiteX5" fmla="*/ 0 w 7243482"/>
              <a:gd name="connsiteY5" fmla="*/ 952 h 516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3482" h="5167312">
                <a:moveTo>
                  <a:pt x="0" y="0"/>
                </a:moveTo>
                <a:lnTo>
                  <a:pt x="7243482" y="0"/>
                </a:lnTo>
                <a:lnTo>
                  <a:pt x="7243482" y="5167312"/>
                </a:lnTo>
                <a:lnTo>
                  <a:pt x="221324" y="5167312"/>
                </a:lnTo>
                <a:lnTo>
                  <a:pt x="2615203" y="952"/>
                </a:lnTo>
                <a:lnTo>
                  <a:pt x="0" y="952"/>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1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0"/>
            <a:ext cx="7399176" cy="5166360"/>
          </a:xfrm>
          <a:custGeom>
            <a:avLst/>
            <a:gdLst>
              <a:gd name="connsiteX0" fmla="*/ 0 w 7399176"/>
              <a:gd name="connsiteY0" fmla="*/ 0 h 5166360"/>
              <a:gd name="connsiteX1" fmla="*/ 7399176 w 7399176"/>
              <a:gd name="connsiteY1" fmla="*/ 0 h 5166360"/>
              <a:gd name="connsiteX2" fmla="*/ 5005297 w 7399176"/>
              <a:gd name="connsiteY2" fmla="*/ 5166360 h 5166360"/>
              <a:gd name="connsiteX3" fmla="*/ 0 w 7399176"/>
              <a:gd name="connsiteY3" fmla="*/ 5166360 h 5166360"/>
            </a:gdLst>
            <a:ahLst/>
            <a:cxnLst>
              <a:cxn ang="0">
                <a:pos x="connsiteX0" y="connsiteY0"/>
              </a:cxn>
              <a:cxn ang="0">
                <a:pos x="connsiteX1" y="connsiteY1"/>
              </a:cxn>
              <a:cxn ang="0">
                <a:pos x="connsiteX2" y="connsiteY2"/>
              </a:cxn>
              <a:cxn ang="0">
                <a:pos x="connsiteX3" y="connsiteY3"/>
              </a:cxn>
            </a:cxnLst>
            <a:rect l="l" t="t" r="r" b="b"/>
            <a:pathLst>
              <a:path w="7399176" h="5166360">
                <a:moveTo>
                  <a:pt x="0" y="0"/>
                </a:moveTo>
                <a:lnTo>
                  <a:pt x="7399176" y="0"/>
                </a:lnTo>
                <a:lnTo>
                  <a:pt x="5005297" y="5166360"/>
                </a:lnTo>
                <a:lnTo>
                  <a:pt x="0" y="516636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16417" y="2371374"/>
            <a:ext cx="4823791" cy="3805589"/>
          </a:xfrm>
          <a:custGeom>
            <a:avLst/>
            <a:gdLst>
              <a:gd name="connsiteX0" fmla="*/ 0 w 4636009"/>
              <a:gd name="connsiteY0" fmla="*/ 0 h 5032375"/>
              <a:gd name="connsiteX1" fmla="*/ 4636009 w 4636009"/>
              <a:gd name="connsiteY1" fmla="*/ 0 h 5032375"/>
              <a:gd name="connsiteX2" fmla="*/ 4636009 w 4636009"/>
              <a:gd name="connsiteY2" fmla="*/ 5032375 h 5032375"/>
              <a:gd name="connsiteX3" fmla="*/ 0 w 4636009"/>
              <a:gd name="connsiteY3" fmla="*/ 5032375 h 5032375"/>
            </a:gdLst>
            <a:ahLst/>
            <a:cxnLst>
              <a:cxn ang="0">
                <a:pos x="connsiteX0" y="connsiteY0"/>
              </a:cxn>
              <a:cxn ang="0">
                <a:pos x="connsiteX1" y="connsiteY1"/>
              </a:cxn>
              <a:cxn ang="0">
                <a:pos x="connsiteX2" y="connsiteY2"/>
              </a:cxn>
              <a:cxn ang="0">
                <a:pos x="connsiteX3" y="connsiteY3"/>
              </a:cxn>
            </a:cxnLst>
            <a:rect l="l" t="t" r="r" b="b"/>
            <a:pathLst>
              <a:path w="4636009" h="5032375">
                <a:moveTo>
                  <a:pt x="0" y="0"/>
                </a:moveTo>
                <a:lnTo>
                  <a:pt x="4636009" y="0"/>
                </a:lnTo>
                <a:lnTo>
                  <a:pt x="4636009" y="5032375"/>
                </a:lnTo>
                <a:lnTo>
                  <a:pt x="0" y="5032375"/>
                </a:lnTo>
                <a:close/>
              </a:path>
            </a:pathLst>
          </a:custGeom>
        </p:spPr>
      </p:pic>
      <p:sp>
        <p:nvSpPr>
          <p:cNvPr id="2" name="Title 1"/>
          <p:cNvSpPr>
            <a:spLocks noGrp="1"/>
          </p:cNvSpPr>
          <p:nvPr>
            <p:ph type="title"/>
          </p:nvPr>
        </p:nvSpPr>
        <p:spPr>
          <a:xfrm>
            <a:off x="838199" y="365125"/>
            <a:ext cx="11102009" cy="1325563"/>
          </a:xfrm>
        </p:spPr>
        <p:txBody>
          <a:bodyPr vert="horz" lIns="91440" tIns="45720" rIns="91440" bIns="45720" rtlCol="0" anchor="ctr">
            <a:normAutofit/>
          </a:bodyPr>
          <a:lstStyle/>
          <a:p>
            <a:r>
              <a:rPr lang="en-US" sz="4400" b="1" u="sng" dirty="0"/>
              <a:t>13.10 Voltage and frequency induced in the rotor</a:t>
            </a:r>
          </a:p>
        </p:txBody>
      </p:sp>
      <p:sp>
        <p:nvSpPr>
          <p:cNvPr id="4" name="Text Placeholder 3"/>
          <p:cNvSpPr>
            <a:spLocks noGrp="1"/>
          </p:cNvSpPr>
          <p:nvPr>
            <p:ph type="body" sz="half" idx="2"/>
          </p:nvPr>
        </p:nvSpPr>
        <p:spPr>
          <a:xfrm>
            <a:off x="361121" y="1941946"/>
            <a:ext cx="6755296" cy="4164098"/>
          </a:xfrm>
        </p:spPr>
        <p:txBody>
          <a:bodyPr vert="horz" lIns="91440" tIns="45720" rIns="91440" bIns="45720" rtlCol="0" anchor="ctr">
            <a:normAutofit/>
          </a:bodyPr>
          <a:lstStyle/>
          <a:p>
            <a:pPr marL="342900" indent="-228600">
              <a:buFont typeface="Arial" panose="020B0604020202020204" pitchFamily="34" charset="0"/>
              <a:buChar char="•"/>
            </a:pPr>
            <a:r>
              <a:rPr lang="en-US" sz="6000" b="1" i="1" u="sng" dirty="0">
                <a:solidFill>
                  <a:srgbClr val="C00000"/>
                </a:solidFill>
              </a:rPr>
              <a:t>V</a:t>
            </a:r>
            <a:r>
              <a:rPr lang="en-US" sz="4000" b="1" i="1" u="sng" dirty="0">
                <a:solidFill>
                  <a:srgbClr val="C00000"/>
                </a:solidFill>
              </a:rPr>
              <a:t>oltage and frequency induced in rotor depends upon slip </a:t>
            </a:r>
          </a:p>
          <a:p>
            <a:pPr indent="-228600">
              <a:buFont typeface="Arial" panose="020B0604020202020204" pitchFamily="34" charset="0"/>
              <a:buChar char="•"/>
            </a:pPr>
            <a:endParaRPr lang="en-US" sz="2000" dirty="0">
              <a:solidFill>
                <a:schemeClr val="bg1"/>
              </a:solidFill>
            </a:endParaRPr>
          </a:p>
        </p:txBody>
      </p:sp>
      <p:sp>
        <p:nvSpPr>
          <p:cNvPr id="5" name="Footer Placeholder 4">
            <a:extLst>
              <a:ext uri="{FF2B5EF4-FFF2-40B4-BE49-F238E27FC236}">
                <a16:creationId xmlns:a16="http://schemas.microsoft.com/office/drawing/2014/main" id="{9EAD1248-4B21-4D23-BAA1-114802A6FE4E}"/>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DB8A6B38-348E-4EE3-A09B-9B0BDA51581D}"/>
              </a:ext>
            </a:extLst>
          </p:cNvPr>
          <p:cNvSpPr>
            <a:spLocks noGrp="1"/>
          </p:cNvSpPr>
          <p:nvPr>
            <p:ph type="sldNum" sz="quarter" idx="12"/>
          </p:nvPr>
        </p:nvSpPr>
        <p:spPr/>
        <p:txBody>
          <a:bodyPr/>
          <a:lstStyle/>
          <a:p>
            <a:fld id="{7525300A-58DC-40DB-8266-5DAB654BB66A}" type="slidenum">
              <a:rPr lang="en-US" smtClean="0"/>
              <a:t>28</a:t>
            </a:fld>
            <a:endParaRPr lang="en-US"/>
          </a:p>
        </p:txBody>
      </p:sp>
    </p:spTree>
    <p:extLst>
      <p:ext uri="{BB962C8B-B14F-4D97-AF65-F5344CB8AC3E}">
        <p14:creationId xmlns:p14="http://schemas.microsoft.com/office/powerpoint/2010/main" val="17320021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15537"/>
            <a:ext cx="8925060" cy="634544"/>
          </a:xfrm>
        </p:spPr>
        <p:txBody>
          <a:bodyPr>
            <a:normAutofit/>
          </a:bodyPr>
          <a:lstStyle/>
          <a:p>
            <a:r>
              <a:rPr lang="en-US" sz="2900" b="1" u="sng" dirty="0">
                <a:latin typeface="+mn-lt"/>
              </a:rPr>
              <a:t>13.11 Characteristics of squirrel-cage induction motor</a:t>
            </a:r>
          </a:p>
        </p:txBody>
      </p:sp>
      <p:sp>
        <p:nvSpPr>
          <p:cNvPr id="4" name="Text Placeholder 3"/>
          <p:cNvSpPr>
            <a:spLocks noGrp="1"/>
          </p:cNvSpPr>
          <p:nvPr>
            <p:ph type="body" sz="half" idx="2"/>
          </p:nvPr>
        </p:nvSpPr>
        <p:spPr>
          <a:xfrm>
            <a:off x="386362" y="763333"/>
            <a:ext cx="11527341" cy="1608805"/>
          </a:xfrm>
          <a:solidFill>
            <a:schemeClr val="accent6">
              <a:lumMod val="20000"/>
              <a:lumOff val="80000"/>
            </a:schemeClr>
          </a:solidFill>
        </p:spPr>
        <p:txBody>
          <a:bodyPr>
            <a:noAutofit/>
          </a:bodyPr>
          <a:lstStyle/>
          <a:p>
            <a:r>
              <a:rPr lang="en-US" sz="2000" dirty="0"/>
              <a:t>Properties in the power range between 1kW and 20,000kW is shown in the following table:</a:t>
            </a:r>
          </a:p>
          <a:p>
            <a:pPr marL="800100" lvl="1" indent="-342900">
              <a:buFont typeface="Wingdings" panose="05000000000000000000" pitchFamily="2" charset="2"/>
              <a:buChar char="ü"/>
            </a:pPr>
            <a:r>
              <a:rPr lang="en-US" sz="2000" dirty="0"/>
              <a:t>Current and torques are expressed in per-unit values</a:t>
            </a:r>
          </a:p>
          <a:p>
            <a:pPr marL="800100" lvl="1" indent="-342900">
              <a:buFont typeface="Wingdings" panose="05000000000000000000" pitchFamily="2" charset="2"/>
              <a:buChar char="ü"/>
            </a:pPr>
            <a:r>
              <a:rPr lang="en-US" sz="2000" b="1" dirty="0"/>
              <a:t>Base current/torque</a:t>
            </a:r>
            <a:r>
              <a:rPr lang="en-US" sz="2000" dirty="0"/>
              <a:t> is the </a:t>
            </a:r>
            <a:r>
              <a:rPr lang="en-US" sz="2000" b="1" dirty="0"/>
              <a:t>full-load current/torque </a:t>
            </a:r>
            <a:r>
              <a:rPr lang="en-US" sz="2000" dirty="0"/>
              <a:t>and all other </a:t>
            </a:r>
            <a:r>
              <a:rPr lang="en-US" sz="2000" b="1" dirty="0"/>
              <a:t>currents/torques</a:t>
            </a:r>
            <a:r>
              <a:rPr lang="en-US" sz="2000" dirty="0"/>
              <a:t> are compared to it</a:t>
            </a:r>
          </a:p>
          <a:p>
            <a:pPr marL="800100" lvl="1" indent="-342900">
              <a:buFont typeface="Wingdings" panose="05000000000000000000" pitchFamily="2" charset="2"/>
              <a:buChar char="ü"/>
            </a:pPr>
            <a:r>
              <a:rPr lang="en-US" sz="2000" dirty="0"/>
              <a:t>Base speed is the synchronous speed of the motor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72138"/>
            <a:ext cx="12192000" cy="4485861"/>
          </a:xfrm>
          <a:prstGeom prst="rect">
            <a:avLst/>
          </a:prstGeom>
          <a:ln>
            <a:solidFill>
              <a:schemeClr val="tx1"/>
            </a:solidFill>
          </a:ln>
        </p:spPr>
      </p:pic>
      <p:sp>
        <p:nvSpPr>
          <p:cNvPr id="3" name="Footer Placeholder 2">
            <a:extLst>
              <a:ext uri="{FF2B5EF4-FFF2-40B4-BE49-F238E27FC236}">
                <a16:creationId xmlns:a16="http://schemas.microsoft.com/office/drawing/2014/main" id="{E8A7ED74-8418-40F0-9B10-90F030F860AF}"/>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D4AA42F8-7E46-4281-9056-08B57C72A138}"/>
              </a:ext>
            </a:extLst>
          </p:cNvPr>
          <p:cNvSpPr>
            <a:spLocks noGrp="1"/>
          </p:cNvSpPr>
          <p:nvPr>
            <p:ph type="sldNum" sz="quarter" idx="12"/>
          </p:nvPr>
        </p:nvSpPr>
        <p:spPr/>
        <p:txBody>
          <a:bodyPr/>
          <a:lstStyle/>
          <a:p>
            <a:fld id="{7525300A-58DC-40DB-8266-5DAB654BB66A}" type="slidenum">
              <a:rPr lang="en-US" smtClean="0"/>
              <a:t>29</a:t>
            </a:fld>
            <a:endParaRPr lang="en-US"/>
          </a:p>
        </p:txBody>
      </p:sp>
    </p:spTree>
    <p:extLst>
      <p:ext uri="{BB962C8B-B14F-4D97-AF65-F5344CB8AC3E}">
        <p14:creationId xmlns:p14="http://schemas.microsoft.com/office/powerpoint/2010/main" val="1210844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13.0 Introduction</a:t>
            </a:r>
          </a:p>
        </p:txBody>
      </p:sp>
      <p:sp>
        <p:nvSpPr>
          <p:cNvPr id="4" name="Text Placeholder 3"/>
          <p:cNvSpPr>
            <a:spLocks noGrp="1"/>
          </p:cNvSpPr>
          <p:nvPr>
            <p:ph type="body" sz="half" idx="2"/>
          </p:nvPr>
        </p:nvSpPr>
        <p:spPr>
          <a:xfrm>
            <a:off x="386364" y="763333"/>
            <a:ext cx="11381566" cy="6094667"/>
          </a:xfrm>
          <a:solidFill>
            <a:schemeClr val="accent1">
              <a:lumMod val="60000"/>
              <a:lumOff val="40000"/>
            </a:schemeClr>
          </a:solidFill>
        </p:spPr>
        <p:txBody>
          <a:bodyPr>
            <a:normAutofit/>
          </a:bodyPr>
          <a:lstStyle/>
          <a:p>
            <a:pPr marL="342900" indent="-342900">
              <a:buFont typeface="Wingdings" panose="05000000000000000000" pitchFamily="2" charset="2"/>
              <a:buChar char="ü"/>
            </a:pPr>
            <a:r>
              <a:rPr lang="en-US" sz="3600" dirty="0"/>
              <a:t>Comprise both motors and generators </a:t>
            </a:r>
          </a:p>
          <a:p>
            <a:pPr marL="342900" indent="-342900">
              <a:buFont typeface="Wingdings" panose="05000000000000000000" pitchFamily="2" charset="2"/>
              <a:buChar char="ü"/>
            </a:pPr>
            <a:r>
              <a:rPr lang="en-US" sz="3600" dirty="0"/>
              <a:t>Most frequently encountered in industry </a:t>
            </a:r>
          </a:p>
          <a:p>
            <a:pPr marL="342900" indent="-342900">
              <a:buFont typeface="Wingdings" panose="05000000000000000000" pitchFamily="2" charset="2"/>
              <a:buChar char="ü"/>
            </a:pPr>
            <a:r>
              <a:rPr lang="en-US" sz="3600" dirty="0"/>
              <a:t>Simple, rugged, low-priced and easy to maintain</a:t>
            </a:r>
          </a:p>
          <a:p>
            <a:pPr marL="342900" indent="-342900">
              <a:buFont typeface="Wingdings" panose="05000000000000000000" pitchFamily="2" charset="2"/>
              <a:buChar char="ü"/>
            </a:pPr>
            <a:r>
              <a:rPr lang="en-US" sz="3600" dirty="0"/>
              <a:t>Run at constant speed from zero to full load </a:t>
            </a:r>
          </a:p>
          <a:p>
            <a:pPr marL="342900" indent="-342900">
              <a:buFont typeface="Wingdings" panose="05000000000000000000" pitchFamily="2" charset="2"/>
              <a:buChar char="ü"/>
            </a:pPr>
            <a:r>
              <a:rPr lang="en-US" sz="3600" dirty="0"/>
              <a:t>Speed is frequency dependent (variable frequency electronic drives for speed control)</a:t>
            </a:r>
          </a:p>
          <a:p>
            <a:pPr marL="342900" indent="-342900">
              <a:buFont typeface="Wingdings" panose="05000000000000000000" pitchFamily="2" charset="2"/>
              <a:buChar char="ü"/>
            </a:pPr>
            <a:r>
              <a:rPr lang="en-US" sz="3600" b="1" dirty="0"/>
              <a:t>Chapter overview:</a:t>
            </a:r>
          </a:p>
          <a:p>
            <a:pPr marL="800100" lvl="1" indent="-342900">
              <a:buFont typeface="Wingdings" panose="05000000000000000000" pitchFamily="2" charset="2"/>
              <a:buChar char="ü"/>
            </a:pPr>
            <a:r>
              <a:rPr lang="en-US" sz="3200" dirty="0"/>
              <a:t>Principle of 3-phase induction motor</a:t>
            </a:r>
          </a:p>
          <a:p>
            <a:pPr marL="800100" lvl="1" indent="-342900">
              <a:buFont typeface="Wingdings" panose="05000000000000000000" pitchFamily="2" charset="2"/>
              <a:buChar char="ü"/>
            </a:pPr>
            <a:r>
              <a:rPr lang="en-US" sz="3200" dirty="0"/>
              <a:t>Construction of 3-phase induction motor</a:t>
            </a:r>
          </a:p>
        </p:txBody>
      </p:sp>
      <p:sp>
        <p:nvSpPr>
          <p:cNvPr id="3" name="Footer Placeholder 2">
            <a:extLst>
              <a:ext uri="{FF2B5EF4-FFF2-40B4-BE49-F238E27FC236}">
                <a16:creationId xmlns:a16="http://schemas.microsoft.com/office/drawing/2014/main" id="{CC42B768-2365-4988-99B2-805F320437AF}"/>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3C0CB049-F3FD-4765-A627-DC8F5BFADBC8}"/>
              </a:ext>
            </a:extLst>
          </p:cNvPr>
          <p:cNvSpPr>
            <a:spLocks noGrp="1"/>
          </p:cNvSpPr>
          <p:nvPr>
            <p:ph type="sldNum" sz="quarter" idx="12"/>
          </p:nvPr>
        </p:nvSpPr>
        <p:spPr/>
        <p:txBody>
          <a:bodyPr/>
          <a:lstStyle/>
          <a:p>
            <a:fld id="{7525300A-58DC-40DB-8266-5DAB654BB66A}" type="slidenum">
              <a:rPr lang="en-US" smtClean="0"/>
              <a:t>3</a:t>
            </a:fld>
            <a:endParaRPr lang="en-US"/>
          </a:p>
        </p:txBody>
      </p:sp>
    </p:spTree>
    <p:extLst>
      <p:ext uri="{BB962C8B-B14F-4D97-AF65-F5344CB8AC3E}">
        <p14:creationId xmlns:p14="http://schemas.microsoft.com/office/powerpoint/2010/main" val="39303137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13.11 Characteristics of squirrel-cage induction motor</a:t>
            </a:r>
          </a:p>
        </p:txBody>
      </p:sp>
      <p:sp>
        <p:nvSpPr>
          <p:cNvPr id="4" name="Text Placeholder 3"/>
          <p:cNvSpPr>
            <a:spLocks noGrp="1"/>
          </p:cNvSpPr>
          <p:nvPr>
            <p:ph type="body" sz="half" idx="2"/>
          </p:nvPr>
        </p:nvSpPr>
        <p:spPr>
          <a:xfrm>
            <a:off x="386363" y="763333"/>
            <a:ext cx="6160212" cy="5929015"/>
          </a:xfrm>
          <a:solidFill>
            <a:schemeClr val="accent1">
              <a:lumMod val="20000"/>
              <a:lumOff val="80000"/>
            </a:schemeClr>
          </a:solidFill>
        </p:spPr>
        <p:txBody>
          <a:bodyPr>
            <a:noAutofit/>
          </a:bodyPr>
          <a:lstStyle/>
          <a:p>
            <a:r>
              <a:rPr lang="en-US" sz="2000" b="1" dirty="0"/>
              <a:t>Motor at no-load:</a:t>
            </a:r>
          </a:p>
          <a:p>
            <a:pPr marL="285750" indent="-285750">
              <a:buFont typeface="Wingdings" panose="05000000000000000000" pitchFamily="2" charset="2"/>
              <a:buChar char="ü"/>
            </a:pPr>
            <a:r>
              <a:rPr lang="en-US" sz="2000" dirty="0"/>
              <a:t>No-load current lies between </a:t>
            </a:r>
            <a:r>
              <a:rPr lang="en-US" sz="2000" b="1" dirty="0"/>
              <a:t>0.5 and 0.3 p.u. </a:t>
            </a:r>
            <a:r>
              <a:rPr lang="en-US" sz="2000" dirty="0"/>
              <a:t>of full-load current</a:t>
            </a:r>
          </a:p>
          <a:p>
            <a:pPr marL="285750" indent="-285750">
              <a:buFont typeface="Wingdings" panose="05000000000000000000" pitchFamily="2" charset="2"/>
              <a:buChar char="ü"/>
            </a:pPr>
            <a:r>
              <a:rPr lang="en-US" sz="2000" dirty="0"/>
              <a:t>No-load current is similar to the exciting current in a transformer and is composed of following two components</a:t>
            </a:r>
          </a:p>
          <a:p>
            <a:pPr marL="742950" lvl="1" indent="-285750">
              <a:buFont typeface="Wingdings" panose="05000000000000000000" pitchFamily="2" charset="2"/>
              <a:buChar char="§"/>
            </a:pPr>
            <a:r>
              <a:rPr lang="en-US" sz="2000" dirty="0"/>
              <a:t>Magnetizing component that creates revolving flux ɸ</a:t>
            </a:r>
            <a:r>
              <a:rPr lang="en-US" sz="2000" baseline="-25000" dirty="0"/>
              <a:t>m</a:t>
            </a:r>
            <a:endParaRPr lang="en-US" sz="2000" dirty="0"/>
          </a:p>
          <a:p>
            <a:pPr marL="742950" lvl="1" indent="-285750">
              <a:buFont typeface="Wingdings" panose="05000000000000000000" pitchFamily="2" charset="2"/>
              <a:buChar char="§"/>
            </a:pPr>
            <a:r>
              <a:rPr lang="en-US" sz="2000" dirty="0"/>
              <a:t>Small active component that supplies the </a:t>
            </a:r>
            <a:r>
              <a:rPr lang="en-US" sz="2000" b="1" dirty="0"/>
              <a:t>windage and friction losses in rotor </a:t>
            </a:r>
            <a:r>
              <a:rPr lang="en-US" sz="2000" dirty="0"/>
              <a:t>and </a:t>
            </a:r>
            <a:r>
              <a:rPr lang="en-US" sz="2000" b="1" dirty="0"/>
              <a:t>iron losses in stator</a:t>
            </a:r>
          </a:p>
          <a:p>
            <a:pPr marL="285750" indent="-285750">
              <a:buFont typeface="Wingdings" panose="05000000000000000000" pitchFamily="2" charset="2"/>
              <a:buChar char="ü"/>
            </a:pPr>
            <a:r>
              <a:rPr lang="en-US" sz="2000" dirty="0"/>
              <a:t>Flux ɸ</a:t>
            </a:r>
            <a:r>
              <a:rPr lang="en-US" sz="2000" baseline="-25000" dirty="0"/>
              <a:t>m</a:t>
            </a:r>
            <a:r>
              <a:rPr lang="en-US" sz="2000" dirty="0"/>
              <a:t> links both stator and the rotor so it is similar to mutual flux in the transformer </a:t>
            </a:r>
          </a:p>
          <a:p>
            <a:pPr marL="285750" indent="-285750">
              <a:buFont typeface="Wingdings" panose="05000000000000000000" pitchFamily="2" charset="2"/>
              <a:buChar char="ü"/>
            </a:pPr>
            <a:r>
              <a:rPr lang="en-US" sz="2000" dirty="0"/>
              <a:t>Considerable reactive power is needed for creating revolving field and air gap is made short for keeping it within acceptable limits</a:t>
            </a:r>
          </a:p>
          <a:p>
            <a:pPr marL="285750" indent="-285750">
              <a:buFont typeface="Wingdings" panose="05000000000000000000" pitchFamily="2" charset="2"/>
              <a:buChar char="ü"/>
            </a:pPr>
            <a:r>
              <a:rPr lang="en-US" sz="2000" dirty="0"/>
              <a:t>Power factor at no-load ranges from 0.2 to 0.05</a:t>
            </a:r>
          </a:p>
          <a:p>
            <a:pPr marL="285750" indent="-285750">
              <a:buFont typeface="Wingdings" panose="05000000000000000000" pitchFamily="2" charset="2"/>
              <a:buChar char="ü"/>
            </a:pPr>
            <a:r>
              <a:rPr lang="en-US" sz="2000" dirty="0"/>
              <a:t>Efficiency at no-load is zero</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575" y="763333"/>
            <a:ext cx="5366082" cy="5577971"/>
          </a:xfrm>
          <a:prstGeom prst="rect">
            <a:avLst/>
          </a:prstGeom>
        </p:spPr>
      </p:pic>
      <p:sp>
        <p:nvSpPr>
          <p:cNvPr id="3" name="Footer Placeholder 2">
            <a:extLst>
              <a:ext uri="{FF2B5EF4-FFF2-40B4-BE49-F238E27FC236}">
                <a16:creationId xmlns:a16="http://schemas.microsoft.com/office/drawing/2014/main" id="{05CA5DB0-2C52-4A57-8CB8-1754578E525E}"/>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719DDEC8-396D-4B10-98B8-6BA96AB25C64}"/>
              </a:ext>
            </a:extLst>
          </p:cNvPr>
          <p:cNvSpPr>
            <a:spLocks noGrp="1"/>
          </p:cNvSpPr>
          <p:nvPr>
            <p:ph type="sldNum" sz="quarter" idx="12"/>
          </p:nvPr>
        </p:nvSpPr>
        <p:spPr/>
        <p:txBody>
          <a:bodyPr/>
          <a:lstStyle/>
          <a:p>
            <a:fld id="{7525300A-58DC-40DB-8266-5DAB654BB66A}" type="slidenum">
              <a:rPr lang="en-US" smtClean="0"/>
              <a:t>30</a:t>
            </a:fld>
            <a:endParaRPr lang="en-US"/>
          </a:p>
        </p:txBody>
      </p:sp>
    </p:spTree>
    <p:extLst>
      <p:ext uri="{BB962C8B-B14F-4D97-AF65-F5344CB8AC3E}">
        <p14:creationId xmlns:p14="http://schemas.microsoft.com/office/powerpoint/2010/main" val="1204034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13.11 Characteristics of squirrel-cage induction motor</a:t>
            </a:r>
          </a:p>
        </p:txBody>
      </p:sp>
      <p:sp>
        <p:nvSpPr>
          <p:cNvPr id="4" name="Text Placeholder 3"/>
          <p:cNvSpPr>
            <a:spLocks noGrp="1"/>
          </p:cNvSpPr>
          <p:nvPr>
            <p:ph type="body" sz="half" idx="2"/>
          </p:nvPr>
        </p:nvSpPr>
        <p:spPr>
          <a:xfrm>
            <a:off x="386363" y="763333"/>
            <a:ext cx="6160212" cy="6094667"/>
          </a:xfrm>
          <a:solidFill>
            <a:schemeClr val="bg1">
              <a:lumMod val="95000"/>
            </a:schemeClr>
          </a:solidFill>
        </p:spPr>
        <p:txBody>
          <a:bodyPr>
            <a:noAutofit/>
          </a:bodyPr>
          <a:lstStyle/>
          <a:p>
            <a:pPr marL="457200" indent="-457200">
              <a:buFont typeface="+mj-lt"/>
              <a:buAutoNum type="arabicPeriod" startAt="2"/>
            </a:pPr>
            <a:r>
              <a:rPr lang="en-US" sz="2000" b="1" dirty="0"/>
              <a:t>Motor under load:</a:t>
            </a:r>
          </a:p>
          <a:p>
            <a:pPr marL="285750" indent="-285750">
              <a:buFont typeface="Wingdings" panose="05000000000000000000" pitchFamily="2" charset="2"/>
              <a:buChar char="ü"/>
            </a:pPr>
            <a:r>
              <a:rPr lang="en-US" sz="2000" dirty="0"/>
              <a:t>Under loading the current in rotor produces mmf which tends to change the mutual flux ɸ</a:t>
            </a:r>
            <a:r>
              <a:rPr lang="en-US" sz="2000" baseline="-25000" dirty="0"/>
              <a:t>m</a:t>
            </a:r>
            <a:endParaRPr lang="en-US" sz="2000" dirty="0"/>
          </a:p>
          <a:p>
            <a:pPr marL="285750" indent="-285750">
              <a:buFont typeface="Wingdings" panose="05000000000000000000" pitchFamily="2" charset="2"/>
              <a:buChar char="ü"/>
            </a:pPr>
            <a:r>
              <a:rPr lang="en-US" sz="2000" dirty="0"/>
              <a:t> This sets up an opposing current flow in the stator </a:t>
            </a:r>
          </a:p>
          <a:p>
            <a:pPr marL="285750" indent="-285750">
              <a:buFont typeface="Wingdings" panose="05000000000000000000" pitchFamily="2" charset="2"/>
              <a:buChar char="ü"/>
            </a:pPr>
            <a:r>
              <a:rPr lang="en-US" sz="2000" dirty="0"/>
              <a:t>Opposing mmfs of both stator and rotor are similar to that of opposing mmfs of primary and secondary of a transformer</a:t>
            </a:r>
          </a:p>
          <a:p>
            <a:pPr marL="285750" indent="-285750">
              <a:buFont typeface="Wingdings" panose="05000000000000000000" pitchFamily="2" charset="2"/>
              <a:buChar char="ü"/>
            </a:pPr>
            <a:r>
              <a:rPr lang="en-US" sz="2000" dirty="0"/>
              <a:t>As a result, </a:t>
            </a:r>
            <a:r>
              <a:rPr lang="en-US" sz="2000" b="1" dirty="0"/>
              <a:t>leakage fluxes ɸ</a:t>
            </a:r>
            <a:r>
              <a:rPr lang="en-US" sz="2000" b="1" baseline="-25000" dirty="0"/>
              <a:t>f1</a:t>
            </a:r>
            <a:r>
              <a:rPr lang="en-US" sz="2000" b="1" dirty="0"/>
              <a:t> and ɸ</a:t>
            </a:r>
            <a:r>
              <a:rPr lang="en-US" sz="2000" b="1" baseline="-25000" dirty="0"/>
              <a:t>f2</a:t>
            </a:r>
            <a:r>
              <a:rPr lang="en-US" sz="2000" dirty="0"/>
              <a:t> are created in addition to </a:t>
            </a:r>
            <a:r>
              <a:rPr lang="en-US" sz="2000" b="1" dirty="0"/>
              <a:t>mutual flux ɸ</a:t>
            </a:r>
            <a:r>
              <a:rPr lang="en-US" sz="2000" b="1" baseline="-25000" dirty="0"/>
              <a:t>m</a:t>
            </a:r>
            <a:r>
              <a:rPr lang="en-US" sz="2000" b="1" dirty="0"/>
              <a:t> </a:t>
            </a:r>
          </a:p>
          <a:p>
            <a:pPr marL="285750" indent="-285750">
              <a:buFont typeface="Wingdings" panose="05000000000000000000" pitchFamily="2" charset="2"/>
              <a:buChar char="ü"/>
            </a:pPr>
            <a:r>
              <a:rPr lang="en-US" sz="2000" dirty="0"/>
              <a:t>Active power (kW) absorbed by the motor is almost directly proportional to mechanical load </a:t>
            </a:r>
          </a:p>
          <a:p>
            <a:pPr marL="285750" indent="-285750">
              <a:buFont typeface="Wingdings" panose="05000000000000000000" pitchFamily="2" charset="2"/>
              <a:buChar char="ü"/>
            </a:pPr>
            <a:r>
              <a:rPr lang="en-US" sz="2000" dirty="0"/>
              <a:t>Power factor of motor increases with increasing mechanical load [</a:t>
            </a:r>
            <a:r>
              <a:rPr lang="en-US" sz="2000" b="1" dirty="0"/>
              <a:t>Ranges from 0.80 </a:t>
            </a:r>
            <a:r>
              <a:rPr lang="en-US" sz="2000" dirty="0"/>
              <a:t>(for small machines)</a:t>
            </a:r>
            <a:r>
              <a:rPr lang="en-US" sz="2000" b="1" dirty="0"/>
              <a:t> to 0.90 </a:t>
            </a:r>
            <a:r>
              <a:rPr lang="en-US" sz="2000" dirty="0"/>
              <a:t>(for large machines) </a:t>
            </a:r>
            <a:r>
              <a:rPr lang="en-US" sz="2000" b="1" dirty="0"/>
              <a:t>at full-load</a:t>
            </a:r>
            <a:r>
              <a:rPr lang="en-US" sz="2000" dirty="0"/>
              <a:t>]</a:t>
            </a:r>
          </a:p>
          <a:p>
            <a:pPr marL="285750" indent="-285750">
              <a:buFont typeface="Wingdings" panose="05000000000000000000" pitchFamily="2" charset="2"/>
              <a:buChar char="ü"/>
            </a:pPr>
            <a:r>
              <a:rPr lang="en-US" sz="2000" dirty="0"/>
              <a:t>Large efficiency at full-load (</a:t>
            </a:r>
            <a:r>
              <a:rPr lang="en-US" sz="2000" b="1" dirty="0"/>
              <a:t>Large machines can attain 98%</a:t>
            </a:r>
            <a:r>
              <a:rPr lang="en-US" sz="2000" dirty="0"/>
              <a: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6575" y="763333"/>
            <a:ext cx="5526156" cy="5559287"/>
          </a:xfrm>
          <a:prstGeom prst="rect">
            <a:avLst/>
          </a:prstGeom>
        </p:spPr>
      </p:pic>
      <p:sp>
        <p:nvSpPr>
          <p:cNvPr id="5" name="Footer Placeholder 4">
            <a:extLst>
              <a:ext uri="{FF2B5EF4-FFF2-40B4-BE49-F238E27FC236}">
                <a16:creationId xmlns:a16="http://schemas.microsoft.com/office/drawing/2014/main" id="{80E2A651-E83F-4C5F-B1A4-3A64C5CCA74E}"/>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A82F32AE-FDCB-4DF1-AFFF-89936DBE9775}"/>
              </a:ext>
            </a:extLst>
          </p:cNvPr>
          <p:cNvSpPr>
            <a:spLocks noGrp="1"/>
          </p:cNvSpPr>
          <p:nvPr>
            <p:ph type="sldNum" sz="quarter" idx="12"/>
          </p:nvPr>
        </p:nvSpPr>
        <p:spPr/>
        <p:txBody>
          <a:bodyPr/>
          <a:lstStyle/>
          <a:p>
            <a:fld id="{7525300A-58DC-40DB-8266-5DAB654BB66A}" type="slidenum">
              <a:rPr lang="en-US" smtClean="0"/>
              <a:t>31</a:t>
            </a:fld>
            <a:endParaRPr lang="en-US"/>
          </a:p>
        </p:txBody>
      </p:sp>
    </p:spTree>
    <p:extLst>
      <p:ext uri="{BB962C8B-B14F-4D97-AF65-F5344CB8AC3E}">
        <p14:creationId xmlns:p14="http://schemas.microsoft.com/office/powerpoint/2010/main" val="3244589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13.11 Characteristics of squirrel-cage induction motor</a:t>
            </a:r>
          </a:p>
        </p:txBody>
      </p:sp>
      <p:sp>
        <p:nvSpPr>
          <p:cNvPr id="4" name="Text Placeholder 3"/>
          <p:cNvSpPr>
            <a:spLocks noGrp="1"/>
          </p:cNvSpPr>
          <p:nvPr>
            <p:ph type="body" sz="half" idx="2"/>
          </p:nvPr>
        </p:nvSpPr>
        <p:spPr>
          <a:xfrm>
            <a:off x="386363" y="763334"/>
            <a:ext cx="11500838" cy="5958142"/>
          </a:xfrm>
          <a:solidFill>
            <a:schemeClr val="accent2">
              <a:lumMod val="20000"/>
              <a:lumOff val="80000"/>
            </a:schemeClr>
          </a:solidFill>
          <a:ln w="19050">
            <a:solidFill>
              <a:schemeClr val="tx1"/>
            </a:solidFill>
          </a:ln>
        </p:spPr>
        <p:txBody>
          <a:bodyPr>
            <a:noAutofit/>
          </a:bodyPr>
          <a:lstStyle/>
          <a:p>
            <a:r>
              <a:rPr lang="en-US" sz="3200" b="1" dirty="0"/>
              <a:t>Locked-rotor characteristics:</a:t>
            </a:r>
          </a:p>
          <a:p>
            <a:pPr marL="285750" indent="-285750">
              <a:buFont typeface="Wingdings" panose="05000000000000000000" pitchFamily="2" charset="2"/>
              <a:buChar char="ü"/>
            </a:pPr>
            <a:r>
              <a:rPr lang="en-US" sz="3200" dirty="0"/>
              <a:t>5 to 6 times of full-load current making I</a:t>
            </a:r>
            <a:r>
              <a:rPr lang="en-US" sz="3200" baseline="30000" dirty="0"/>
              <a:t>2</a:t>
            </a:r>
            <a:r>
              <a:rPr lang="en-US" sz="3200" dirty="0"/>
              <a:t>R losses 25 to 36 times higher than normal. </a:t>
            </a:r>
            <a:r>
              <a:rPr lang="en-US" sz="3200" b="1" dirty="0"/>
              <a:t>So, rotor must not be locked for more than few seconds</a:t>
            </a:r>
          </a:p>
          <a:p>
            <a:pPr marL="285750" indent="-285750">
              <a:buFont typeface="Wingdings" panose="05000000000000000000" pitchFamily="2" charset="2"/>
              <a:buChar char="ü"/>
            </a:pPr>
            <a:r>
              <a:rPr lang="en-US" sz="3200" dirty="0"/>
              <a:t>Although mechanical power at standstill is zero, the motor develops a strong torque</a:t>
            </a:r>
          </a:p>
          <a:p>
            <a:pPr marL="285750" indent="-285750">
              <a:buFont typeface="Wingdings" panose="05000000000000000000" pitchFamily="2" charset="2"/>
              <a:buChar char="ü"/>
            </a:pPr>
            <a:r>
              <a:rPr lang="en-US" sz="3200" dirty="0"/>
              <a:t>Low power factor because considerable reactive power is needed to produce leakages flux in stator and rotor</a:t>
            </a:r>
          </a:p>
          <a:p>
            <a:pPr marL="285750" indent="-285750">
              <a:buFont typeface="Wingdings" panose="05000000000000000000" pitchFamily="2" charset="2"/>
              <a:buChar char="ü"/>
            </a:pPr>
            <a:r>
              <a:rPr lang="en-US" sz="3200" dirty="0"/>
              <a:t>Leakage fluxes are much larger than that of transformer because of loose coupling of stator and rotor</a:t>
            </a:r>
          </a:p>
          <a:p>
            <a:pPr marL="285750" indent="-285750">
              <a:buFont typeface="Wingdings" panose="05000000000000000000" pitchFamily="2" charset="2"/>
              <a:buChar char="ü"/>
            </a:pPr>
            <a:endParaRPr lang="en-US" sz="2000" dirty="0"/>
          </a:p>
        </p:txBody>
      </p:sp>
      <p:sp>
        <p:nvSpPr>
          <p:cNvPr id="3" name="Footer Placeholder 2">
            <a:extLst>
              <a:ext uri="{FF2B5EF4-FFF2-40B4-BE49-F238E27FC236}">
                <a16:creationId xmlns:a16="http://schemas.microsoft.com/office/drawing/2014/main" id="{672356D8-4F0A-4740-9FC1-C45EEDA9566C}"/>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A0722AC7-7733-4757-BE0A-70C10F3BA337}"/>
              </a:ext>
            </a:extLst>
          </p:cNvPr>
          <p:cNvSpPr>
            <a:spLocks noGrp="1"/>
          </p:cNvSpPr>
          <p:nvPr>
            <p:ph type="sldNum" sz="quarter" idx="12"/>
          </p:nvPr>
        </p:nvSpPr>
        <p:spPr/>
        <p:txBody>
          <a:bodyPr/>
          <a:lstStyle/>
          <a:p>
            <a:fld id="{7525300A-58DC-40DB-8266-5DAB654BB66A}" type="slidenum">
              <a:rPr lang="en-US" smtClean="0"/>
              <a:t>32</a:t>
            </a:fld>
            <a:endParaRPr lang="en-US"/>
          </a:p>
        </p:txBody>
      </p:sp>
    </p:spTree>
    <p:extLst>
      <p:ext uri="{BB962C8B-B14F-4D97-AF65-F5344CB8AC3E}">
        <p14:creationId xmlns:p14="http://schemas.microsoft.com/office/powerpoint/2010/main" val="2129692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13.12 Estimating the currents in an induction motor</a:t>
            </a:r>
          </a:p>
        </p:txBody>
      </p:sp>
      <p:sp>
        <p:nvSpPr>
          <p:cNvPr id="4" name="Text Placeholder 3"/>
          <p:cNvSpPr>
            <a:spLocks noGrp="1"/>
          </p:cNvSpPr>
          <p:nvPr>
            <p:ph type="body" sz="half" idx="2"/>
          </p:nvPr>
        </p:nvSpPr>
        <p:spPr>
          <a:xfrm>
            <a:off x="386365" y="1100293"/>
            <a:ext cx="10665950" cy="634544"/>
          </a:xfrm>
        </p:spPr>
        <p:txBody>
          <a:bodyPr>
            <a:noAutofit/>
          </a:bodyPr>
          <a:lstStyle/>
          <a:p>
            <a:pPr marL="342900" indent="-342900">
              <a:buFont typeface="Wingdings" panose="05000000000000000000" pitchFamily="2" charset="2"/>
              <a:buChar char="ü"/>
            </a:pPr>
            <a:r>
              <a:rPr lang="en-US" sz="3600" dirty="0"/>
              <a:t>Full-load current of 3-phase induction motor can be calculated by following equation:</a:t>
            </a:r>
          </a:p>
        </p:txBody>
      </p:sp>
      <p:pic>
        <p:nvPicPr>
          <p:cNvPr id="5" name="Picture 4"/>
          <p:cNvPicPr>
            <a:picLocks noChangeAspect="1"/>
          </p:cNvPicPr>
          <p:nvPr/>
        </p:nvPicPr>
        <p:blipFill rotWithShape="1">
          <a:blip r:embed="rId2">
            <a:lum bright="-20000" contrast="40000"/>
          </a:blip>
          <a:srcRect l="33518" t="86298" r="36544"/>
          <a:stretch/>
        </p:blipFill>
        <p:spPr>
          <a:xfrm>
            <a:off x="4684643" y="2367112"/>
            <a:ext cx="2822713" cy="563217"/>
          </a:xfrm>
          <a:prstGeom prst="rect">
            <a:avLst/>
          </a:prstGeom>
        </p:spPr>
      </p:pic>
      <p:pic>
        <p:nvPicPr>
          <p:cNvPr id="3" name="Picture 2"/>
          <p:cNvPicPr>
            <a:picLocks noChangeAspect="1"/>
          </p:cNvPicPr>
          <p:nvPr/>
        </p:nvPicPr>
        <p:blipFill>
          <a:blip r:embed="rId3"/>
          <a:stretch>
            <a:fillRect/>
          </a:stretch>
        </p:blipFill>
        <p:spPr>
          <a:xfrm>
            <a:off x="3092126" y="2930329"/>
            <a:ext cx="6890074" cy="2628094"/>
          </a:xfrm>
          <a:prstGeom prst="rect">
            <a:avLst/>
          </a:prstGeom>
        </p:spPr>
      </p:pic>
      <p:sp>
        <p:nvSpPr>
          <p:cNvPr id="6" name="Footer Placeholder 5">
            <a:extLst>
              <a:ext uri="{FF2B5EF4-FFF2-40B4-BE49-F238E27FC236}">
                <a16:creationId xmlns:a16="http://schemas.microsoft.com/office/drawing/2014/main" id="{117C03C8-F068-43DC-AE7B-55A7B048F4FB}"/>
              </a:ext>
            </a:extLst>
          </p:cNvPr>
          <p:cNvSpPr>
            <a:spLocks noGrp="1"/>
          </p:cNvSpPr>
          <p:nvPr>
            <p:ph type="ftr" sz="quarter" idx="11"/>
          </p:nvPr>
        </p:nvSpPr>
        <p:spPr/>
        <p:txBody>
          <a:bodyPr/>
          <a:lstStyle/>
          <a:p>
            <a:r>
              <a:rPr lang="en-US"/>
              <a:t>EE350 Electric Machinery Fundamentals</a:t>
            </a:r>
          </a:p>
        </p:txBody>
      </p:sp>
      <p:sp>
        <p:nvSpPr>
          <p:cNvPr id="7" name="Slide Number Placeholder 6">
            <a:extLst>
              <a:ext uri="{FF2B5EF4-FFF2-40B4-BE49-F238E27FC236}">
                <a16:creationId xmlns:a16="http://schemas.microsoft.com/office/drawing/2014/main" id="{588B0857-1739-4428-A196-2855B97CAA72}"/>
              </a:ext>
            </a:extLst>
          </p:cNvPr>
          <p:cNvSpPr>
            <a:spLocks noGrp="1"/>
          </p:cNvSpPr>
          <p:nvPr>
            <p:ph type="sldNum" sz="quarter" idx="12"/>
          </p:nvPr>
        </p:nvSpPr>
        <p:spPr/>
        <p:txBody>
          <a:bodyPr/>
          <a:lstStyle/>
          <a:p>
            <a:fld id="{7525300A-58DC-40DB-8266-5DAB654BB66A}" type="slidenum">
              <a:rPr lang="en-US" smtClean="0"/>
              <a:t>33</a:t>
            </a:fld>
            <a:endParaRPr lang="en-US"/>
          </a:p>
        </p:txBody>
      </p:sp>
      <p:sp>
        <p:nvSpPr>
          <p:cNvPr id="8" name="TextBox 7">
            <a:extLst>
              <a:ext uri="{FF2B5EF4-FFF2-40B4-BE49-F238E27FC236}">
                <a16:creationId xmlns:a16="http://schemas.microsoft.com/office/drawing/2014/main" id="{D5EB339C-F1FA-40C6-9B84-EA111BD1B5B4}"/>
              </a:ext>
            </a:extLst>
          </p:cNvPr>
          <p:cNvSpPr txBox="1"/>
          <p:nvPr/>
        </p:nvSpPr>
        <p:spPr>
          <a:xfrm>
            <a:off x="694069" y="5496097"/>
            <a:ext cx="11034752" cy="523220"/>
          </a:xfrm>
          <a:prstGeom prst="rect">
            <a:avLst/>
          </a:prstGeom>
          <a:noFill/>
        </p:spPr>
        <p:txBody>
          <a:bodyPr wrap="none" rtlCol="0">
            <a:spAutoFit/>
          </a:bodyPr>
          <a:lstStyle/>
          <a:p>
            <a:r>
              <a:rPr lang="en-US" sz="2800" b="1" i="1" dirty="0">
                <a:solidFill>
                  <a:srgbClr val="FF0000"/>
                </a:solidFill>
              </a:rPr>
              <a:t>No load and locked rotor current can be calculated from full load current.</a:t>
            </a:r>
          </a:p>
        </p:txBody>
      </p:sp>
    </p:spTree>
    <p:extLst>
      <p:ext uri="{BB962C8B-B14F-4D97-AF65-F5344CB8AC3E}">
        <p14:creationId xmlns:p14="http://schemas.microsoft.com/office/powerpoint/2010/main" val="16513515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dirty="0">
                <a:latin typeface="+mn-lt"/>
              </a:rPr>
              <a:t>13.13 Active power flow</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1458169"/>
            <a:ext cx="12192000" cy="3982752"/>
          </a:xfrm>
          <a:prstGeom prst="rect">
            <a:avLst/>
          </a:prstGeom>
        </p:spPr>
      </p:pic>
      <p:sp>
        <p:nvSpPr>
          <p:cNvPr id="4" name="Footer Placeholder 3">
            <a:extLst>
              <a:ext uri="{FF2B5EF4-FFF2-40B4-BE49-F238E27FC236}">
                <a16:creationId xmlns:a16="http://schemas.microsoft.com/office/drawing/2014/main" id="{402D035D-6FA0-4308-A978-343C60A18134}"/>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02E536ED-E482-4C97-838C-B28C5524DC8E}"/>
              </a:ext>
            </a:extLst>
          </p:cNvPr>
          <p:cNvSpPr>
            <a:spLocks noGrp="1"/>
          </p:cNvSpPr>
          <p:nvPr>
            <p:ph type="sldNum" sz="quarter" idx="12"/>
          </p:nvPr>
        </p:nvSpPr>
        <p:spPr/>
        <p:txBody>
          <a:bodyPr/>
          <a:lstStyle/>
          <a:p>
            <a:fld id="{7525300A-58DC-40DB-8266-5DAB654BB66A}" type="slidenum">
              <a:rPr lang="en-US" smtClean="0"/>
              <a:t>34</a:t>
            </a:fld>
            <a:endParaRPr lang="en-US"/>
          </a:p>
        </p:txBody>
      </p:sp>
    </p:spTree>
    <p:extLst>
      <p:ext uri="{BB962C8B-B14F-4D97-AF65-F5344CB8AC3E}">
        <p14:creationId xmlns:p14="http://schemas.microsoft.com/office/powerpoint/2010/main" val="273896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44397"/>
            <a:ext cx="8925060" cy="634544"/>
          </a:xfrm>
        </p:spPr>
        <p:txBody>
          <a:bodyPr>
            <a:normAutofit/>
          </a:bodyPr>
          <a:lstStyle/>
          <a:p>
            <a:r>
              <a:rPr lang="en-US" sz="2900" b="1" u="sng" dirty="0">
                <a:latin typeface="+mn-lt"/>
              </a:rPr>
              <a:t>13.13 Active power flow</a:t>
            </a:r>
          </a:p>
        </p:txBody>
      </p:sp>
      <p:sp>
        <p:nvSpPr>
          <p:cNvPr id="4" name="Text Placeholder 3"/>
          <p:cNvSpPr>
            <a:spLocks noGrp="1"/>
          </p:cNvSpPr>
          <p:nvPr>
            <p:ph type="body" sz="half" idx="2"/>
          </p:nvPr>
        </p:nvSpPr>
        <p:spPr>
          <a:xfrm>
            <a:off x="386365" y="678941"/>
            <a:ext cx="11689524" cy="6094667"/>
          </a:xfrm>
          <a:solidFill>
            <a:schemeClr val="accent4">
              <a:lumMod val="20000"/>
              <a:lumOff val="80000"/>
            </a:schemeClr>
          </a:solidFill>
        </p:spPr>
        <p:txBody>
          <a:bodyPr>
            <a:noAutofit/>
          </a:bodyPr>
          <a:lstStyle/>
          <a:p>
            <a:pPr marL="285750" indent="-285750">
              <a:buFont typeface="Wingdings" panose="05000000000000000000" pitchFamily="2" charset="2"/>
              <a:buChar char="ü"/>
            </a:pPr>
            <a:r>
              <a:rPr lang="en-US" sz="2800" b="1" dirty="0"/>
              <a:t>Voltages, currents and phasor diagrams </a:t>
            </a:r>
            <a:r>
              <a:rPr lang="en-US" sz="2800" dirty="0"/>
              <a:t>enables us to understand the behavior of induction motor but </a:t>
            </a:r>
            <a:r>
              <a:rPr lang="en-US" sz="2800" b="1" dirty="0"/>
              <a:t>it is preferred to see how electrical energy is converted into mechanical energy </a:t>
            </a:r>
            <a:r>
              <a:rPr lang="en-US" sz="2800" dirty="0"/>
              <a:t>by following the active power as it flows through the machine as follows: </a:t>
            </a:r>
          </a:p>
          <a:p>
            <a:pPr marL="285750" indent="-285750">
              <a:buFont typeface="Wingdings" panose="05000000000000000000" pitchFamily="2" charset="2"/>
              <a:buChar char="ü"/>
            </a:pPr>
            <a:r>
              <a:rPr lang="en-US" sz="2800" dirty="0"/>
              <a:t>Active power </a:t>
            </a:r>
            <a:r>
              <a:rPr lang="en-US" sz="2800" b="1" dirty="0"/>
              <a:t>(P</a:t>
            </a:r>
            <a:r>
              <a:rPr lang="en-US" sz="2800" b="1" baseline="-25000" dirty="0"/>
              <a:t>e</a:t>
            </a:r>
            <a:r>
              <a:rPr lang="en-US" sz="2800" b="1" dirty="0"/>
              <a:t>) </a:t>
            </a:r>
            <a:r>
              <a:rPr lang="en-US" sz="2800" dirty="0"/>
              <a:t>flows from line to 3-phase stator </a:t>
            </a:r>
          </a:p>
          <a:p>
            <a:pPr marL="285750" indent="-285750">
              <a:buFont typeface="Wingdings" panose="05000000000000000000" pitchFamily="2" charset="2"/>
              <a:buChar char="ü"/>
            </a:pPr>
            <a:r>
              <a:rPr lang="en-US" sz="2800" b="1" dirty="0"/>
              <a:t>P</a:t>
            </a:r>
            <a:r>
              <a:rPr lang="en-US" sz="2800" b="1" baseline="-25000" dirty="0"/>
              <a:t>e </a:t>
            </a:r>
            <a:r>
              <a:rPr lang="en-US" sz="2800" baseline="-25000" dirty="0"/>
              <a:t> </a:t>
            </a:r>
            <a:r>
              <a:rPr lang="en-US" sz="2800" dirty="0"/>
              <a:t>results in stator losses like copper </a:t>
            </a:r>
            <a:r>
              <a:rPr lang="en-US" sz="2800" b="1" dirty="0"/>
              <a:t>(P</a:t>
            </a:r>
            <a:r>
              <a:rPr lang="en-US" sz="2800" b="1" baseline="-25000" dirty="0"/>
              <a:t>js</a:t>
            </a:r>
            <a:r>
              <a:rPr lang="en-US" sz="2800" b="1" dirty="0"/>
              <a:t>) </a:t>
            </a:r>
            <a:r>
              <a:rPr lang="en-US" sz="2800" dirty="0"/>
              <a:t>, iron  </a:t>
            </a:r>
            <a:r>
              <a:rPr lang="en-US" sz="2800" b="1" dirty="0"/>
              <a:t>(P</a:t>
            </a:r>
            <a:r>
              <a:rPr lang="en-US" sz="2800" b="1" baseline="-25000" dirty="0"/>
              <a:t>f</a:t>
            </a:r>
            <a:r>
              <a:rPr lang="en-US" sz="2800" b="1" dirty="0"/>
              <a:t>) </a:t>
            </a:r>
            <a:r>
              <a:rPr lang="en-US" sz="2800" dirty="0"/>
              <a:t>[These are dissipated as heat]</a:t>
            </a:r>
          </a:p>
          <a:p>
            <a:pPr marL="285750" indent="-285750">
              <a:buFont typeface="Wingdings" panose="05000000000000000000" pitchFamily="2" charset="2"/>
              <a:buChar char="ü"/>
            </a:pPr>
            <a:r>
              <a:rPr lang="en-US" sz="2800" dirty="0"/>
              <a:t>Remaining active power </a:t>
            </a:r>
            <a:r>
              <a:rPr lang="en-US" sz="2800" b="1" dirty="0"/>
              <a:t>(P</a:t>
            </a:r>
            <a:r>
              <a:rPr lang="en-US" sz="2800" b="1" baseline="-25000" dirty="0"/>
              <a:t>r</a:t>
            </a:r>
            <a:r>
              <a:rPr lang="en-US" sz="2800" b="1" dirty="0"/>
              <a:t>) </a:t>
            </a:r>
            <a:r>
              <a:rPr lang="en-US" sz="2800" dirty="0"/>
              <a:t>other than losses is transferred to rotor by electromagnetic induction </a:t>
            </a:r>
          </a:p>
          <a:p>
            <a:pPr marL="285750" indent="-285750">
              <a:buFont typeface="Wingdings" panose="05000000000000000000" pitchFamily="2" charset="2"/>
              <a:buChar char="ü"/>
            </a:pPr>
            <a:r>
              <a:rPr lang="en-US" sz="2800" dirty="0"/>
              <a:t>I</a:t>
            </a:r>
            <a:r>
              <a:rPr lang="en-US" sz="2800" baseline="30000" dirty="0"/>
              <a:t>2</a:t>
            </a:r>
            <a:r>
              <a:rPr lang="en-US" sz="2800" dirty="0"/>
              <a:t>R losses in the rotor results in rotor losses </a:t>
            </a:r>
            <a:r>
              <a:rPr lang="en-US" sz="2800" b="1" dirty="0"/>
              <a:t>(P</a:t>
            </a:r>
            <a:r>
              <a:rPr lang="en-US" sz="2800" b="1" baseline="-25000" dirty="0"/>
              <a:t>jr</a:t>
            </a:r>
            <a:r>
              <a:rPr lang="en-US" sz="2800" b="1" dirty="0"/>
              <a:t>) </a:t>
            </a:r>
          </a:p>
          <a:p>
            <a:pPr marL="285750" indent="-285750">
              <a:buFont typeface="Wingdings" panose="05000000000000000000" pitchFamily="2" charset="2"/>
              <a:buChar char="ü"/>
            </a:pPr>
            <a:r>
              <a:rPr lang="en-US" sz="2800" dirty="0"/>
              <a:t>Finally remainder of </a:t>
            </a:r>
            <a:r>
              <a:rPr lang="en-US" sz="2800" b="1" dirty="0"/>
              <a:t>(P</a:t>
            </a:r>
            <a:r>
              <a:rPr lang="en-US" sz="2800" b="1" baseline="-25000" dirty="0"/>
              <a:t>c</a:t>
            </a:r>
            <a:r>
              <a:rPr lang="en-US" sz="2800" b="1" dirty="0"/>
              <a:t>)  </a:t>
            </a:r>
            <a:r>
              <a:rPr lang="en-US" sz="2800" dirty="0"/>
              <a:t>is available in the form of mechanical power </a:t>
            </a:r>
            <a:r>
              <a:rPr lang="en-US" sz="2800" b="1" dirty="0"/>
              <a:t>(P</a:t>
            </a:r>
            <a:r>
              <a:rPr lang="en-US" sz="2800" b="1" baseline="-25000" dirty="0"/>
              <a:t>m</a:t>
            </a:r>
            <a:r>
              <a:rPr lang="en-US" sz="2800" b="1" dirty="0"/>
              <a:t>) </a:t>
            </a:r>
          </a:p>
          <a:p>
            <a:pPr marL="285750" indent="-285750">
              <a:buFont typeface="Wingdings" panose="05000000000000000000" pitchFamily="2" charset="2"/>
              <a:buChar char="ü"/>
            </a:pPr>
            <a:r>
              <a:rPr lang="en-US" sz="2800" dirty="0"/>
              <a:t>Subtract</a:t>
            </a:r>
            <a:r>
              <a:rPr lang="en-US" sz="2800" b="1" dirty="0"/>
              <a:t> P</a:t>
            </a:r>
            <a:r>
              <a:rPr lang="en-US" sz="2800" b="1" baseline="-25000" dirty="0"/>
              <a:t>v </a:t>
            </a:r>
            <a:r>
              <a:rPr lang="en-US" sz="2800" dirty="0"/>
              <a:t>(small windage and bearing-friction) form </a:t>
            </a:r>
            <a:r>
              <a:rPr lang="en-US" sz="2800" b="1" dirty="0"/>
              <a:t>P</a:t>
            </a:r>
            <a:r>
              <a:rPr lang="en-US" sz="2800" b="1" baseline="-25000" dirty="0"/>
              <a:t>m</a:t>
            </a:r>
            <a:r>
              <a:rPr lang="en-US" sz="2800" dirty="0"/>
              <a:t> to get final power </a:t>
            </a:r>
            <a:r>
              <a:rPr lang="en-US" sz="2800" b="1" dirty="0"/>
              <a:t>P</a:t>
            </a:r>
            <a:r>
              <a:rPr lang="en-US" sz="2800" b="1" baseline="-25000" dirty="0"/>
              <a:t>L</a:t>
            </a:r>
            <a:r>
              <a:rPr lang="en-US" sz="2800" dirty="0"/>
              <a:t> available at shaft to drive the load </a:t>
            </a:r>
          </a:p>
        </p:txBody>
      </p:sp>
      <p:sp>
        <p:nvSpPr>
          <p:cNvPr id="3" name="Footer Placeholder 2">
            <a:extLst>
              <a:ext uri="{FF2B5EF4-FFF2-40B4-BE49-F238E27FC236}">
                <a16:creationId xmlns:a16="http://schemas.microsoft.com/office/drawing/2014/main" id="{8B58A443-AC8C-4A19-A1FC-BAFEA8A3D18E}"/>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16AFE017-5560-44D1-892F-1A5FFDA7DDF0}"/>
              </a:ext>
            </a:extLst>
          </p:cNvPr>
          <p:cNvSpPr>
            <a:spLocks noGrp="1"/>
          </p:cNvSpPr>
          <p:nvPr>
            <p:ph type="sldNum" sz="quarter" idx="12"/>
          </p:nvPr>
        </p:nvSpPr>
        <p:spPr/>
        <p:txBody>
          <a:bodyPr/>
          <a:lstStyle/>
          <a:p>
            <a:fld id="{7525300A-58DC-40DB-8266-5DAB654BB66A}" type="slidenum">
              <a:rPr lang="en-US" smtClean="0"/>
              <a:t>35</a:t>
            </a:fld>
            <a:endParaRPr lang="en-US"/>
          </a:p>
        </p:txBody>
      </p:sp>
    </p:spTree>
    <p:extLst>
      <p:ext uri="{BB962C8B-B14F-4D97-AF65-F5344CB8AC3E}">
        <p14:creationId xmlns:p14="http://schemas.microsoft.com/office/powerpoint/2010/main" val="2950701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13.13 Active power flow</a:t>
            </a:r>
          </a:p>
        </p:txBody>
      </p:sp>
      <p:sp>
        <p:nvSpPr>
          <p:cNvPr id="4" name="Text Placeholder 3"/>
          <p:cNvSpPr>
            <a:spLocks noGrp="1"/>
          </p:cNvSpPr>
          <p:nvPr>
            <p:ph type="body" sz="half" idx="2"/>
          </p:nvPr>
        </p:nvSpPr>
        <p:spPr>
          <a:xfrm>
            <a:off x="386365" y="763333"/>
            <a:ext cx="11540591" cy="5593017"/>
          </a:xfrm>
          <a:solidFill>
            <a:schemeClr val="accent2">
              <a:lumMod val="40000"/>
              <a:lumOff val="60000"/>
            </a:schemeClr>
          </a:solidFill>
        </p:spPr>
        <p:txBody>
          <a:bodyPr>
            <a:noAutofit/>
          </a:bodyPr>
          <a:lstStyle/>
          <a:p>
            <a:pPr marL="285750" indent="-285750">
              <a:buFont typeface="Wingdings" panose="05000000000000000000" pitchFamily="2" charset="2"/>
              <a:buChar char="ü"/>
            </a:pPr>
            <a:r>
              <a:rPr lang="en-US" sz="2800" b="1" dirty="0"/>
              <a:t>Power diagram enables to identify and calculate the following important properties of induction motor:</a:t>
            </a:r>
          </a:p>
          <a:p>
            <a:pPr marL="342900" indent="-342900">
              <a:buFont typeface="Wingdings" panose="05000000000000000000" pitchFamily="2" charset="2"/>
              <a:buChar char="ü"/>
            </a:pPr>
            <a:r>
              <a:rPr lang="en-US" sz="2800" b="1" dirty="0"/>
              <a:t>Efficiency:  </a:t>
            </a:r>
          </a:p>
          <a:p>
            <a:pPr algn="ctr"/>
            <a:r>
              <a:rPr lang="en-US" sz="2800" dirty="0"/>
              <a:t>Efficiency (ɳ)= P</a:t>
            </a:r>
            <a:r>
              <a:rPr lang="en-US" sz="2800" baseline="-25000" dirty="0"/>
              <a:t>L </a:t>
            </a:r>
            <a:r>
              <a:rPr lang="en-US" sz="2800" dirty="0"/>
              <a:t>/ P</a:t>
            </a:r>
            <a:r>
              <a:rPr lang="en-US" sz="2800" baseline="-25000" dirty="0"/>
              <a:t>e</a:t>
            </a:r>
            <a:endParaRPr lang="en-US" sz="2800" dirty="0"/>
          </a:p>
          <a:p>
            <a:pPr marL="342900" indent="-342900">
              <a:buFont typeface="Wingdings" panose="05000000000000000000" pitchFamily="2" charset="2"/>
              <a:buChar char="ü"/>
            </a:pPr>
            <a:r>
              <a:rPr lang="en-US" sz="2800" b="1" dirty="0"/>
              <a:t>I</a:t>
            </a:r>
            <a:r>
              <a:rPr lang="en-US" sz="2800" b="1" baseline="30000" dirty="0"/>
              <a:t>2</a:t>
            </a:r>
            <a:r>
              <a:rPr lang="en-US" sz="2800" b="1" dirty="0"/>
              <a:t>R losses in the rotor: </a:t>
            </a:r>
          </a:p>
          <a:p>
            <a:pPr algn="ctr"/>
            <a:r>
              <a:rPr lang="en-US" sz="2800" dirty="0"/>
              <a:t>P</a:t>
            </a:r>
            <a:r>
              <a:rPr lang="en-US" sz="2800" baseline="-25000" dirty="0"/>
              <a:t>jr </a:t>
            </a:r>
            <a:r>
              <a:rPr lang="en-US" sz="2800" dirty="0"/>
              <a:t>=s P</a:t>
            </a:r>
            <a:r>
              <a:rPr lang="en-US" sz="2800" baseline="-25000" dirty="0"/>
              <a:t>r</a:t>
            </a:r>
          </a:p>
          <a:p>
            <a:pPr lvl="1"/>
            <a:endParaRPr lang="en-US" sz="2800" dirty="0"/>
          </a:p>
          <a:p>
            <a:pPr marL="914400" lvl="1" indent="-457200">
              <a:buFont typeface="Wingdings" panose="05000000000000000000" pitchFamily="2" charset="2"/>
              <a:buChar char="ü"/>
            </a:pPr>
            <a:r>
              <a:rPr lang="en-US" sz="2800" dirty="0"/>
              <a:t>Rotor </a:t>
            </a:r>
            <a:r>
              <a:rPr lang="en-US" sz="2800" b="1" dirty="0"/>
              <a:t>I</a:t>
            </a:r>
            <a:r>
              <a:rPr lang="en-US" sz="2800" b="1" baseline="30000" dirty="0"/>
              <a:t>2</a:t>
            </a:r>
            <a:r>
              <a:rPr lang="en-US" sz="2800" b="1" dirty="0"/>
              <a:t>R </a:t>
            </a:r>
            <a:r>
              <a:rPr lang="en-US" sz="2800" dirty="0"/>
              <a:t>losses will directly depends upon </a:t>
            </a:r>
            <a:r>
              <a:rPr lang="en-US" sz="2800" b="1" dirty="0"/>
              <a:t>slip s</a:t>
            </a:r>
          </a:p>
          <a:p>
            <a:pPr marL="457200" indent="-457200">
              <a:buFont typeface="Wingdings" panose="05000000000000000000" pitchFamily="2" charset="2"/>
              <a:buChar char="ü"/>
            </a:pPr>
            <a:r>
              <a:rPr lang="en-US" sz="2800" b="1" dirty="0"/>
              <a:t>Mechanical power:</a:t>
            </a:r>
          </a:p>
          <a:p>
            <a:pPr lvl="1" algn="ctr"/>
            <a:r>
              <a:rPr lang="en-US" sz="2800" dirty="0"/>
              <a:t>P</a:t>
            </a:r>
            <a:r>
              <a:rPr lang="en-US" sz="2800" baseline="-25000" dirty="0"/>
              <a:t>m </a:t>
            </a:r>
            <a:r>
              <a:rPr lang="en-US" sz="2800" dirty="0"/>
              <a:t>=P</a:t>
            </a:r>
            <a:r>
              <a:rPr lang="en-US" sz="2800" baseline="-25000" dirty="0"/>
              <a:t>r</a:t>
            </a:r>
            <a:r>
              <a:rPr lang="en-US" sz="2800" dirty="0"/>
              <a:t>-P</a:t>
            </a:r>
            <a:r>
              <a:rPr lang="en-US" sz="2800" baseline="-25000" dirty="0"/>
              <a:t>jr</a:t>
            </a:r>
          </a:p>
          <a:p>
            <a:pPr lvl="1" algn="ctr"/>
            <a:r>
              <a:rPr lang="en-US" sz="2800" dirty="0"/>
              <a:t>P</a:t>
            </a:r>
            <a:r>
              <a:rPr lang="en-US" sz="2800" baseline="-25000" dirty="0"/>
              <a:t>m </a:t>
            </a:r>
            <a:r>
              <a:rPr lang="en-US" sz="2800" dirty="0"/>
              <a:t>=P</a:t>
            </a:r>
            <a:r>
              <a:rPr lang="en-US" sz="2800" baseline="-25000" dirty="0"/>
              <a:t>r</a:t>
            </a:r>
            <a:r>
              <a:rPr lang="en-US" sz="2800" dirty="0"/>
              <a:t>-s P</a:t>
            </a:r>
            <a:r>
              <a:rPr lang="en-US" sz="2800" baseline="-25000" dirty="0"/>
              <a:t>r</a:t>
            </a:r>
          </a:p>
          <a:p>
            <a:pPr lvl="1" algn="ctr"/>
            <a:r>
              <a:rPr lang="en-US" sz="2800" dirty="0"/>
              <a:t>P</a:t>
            </a:r>
            <a:r>
              <a:rPr lang="en-US" sz="2800" baseline="-25000" dirty="0"/>
              <a:t>m </a:t>
            </a:r>
            <a:r>
              <a:rPr lang="en-US" sz="2800" dirty="0"/>
              <a:t>=(1-s)P</a:t>
            </a:r>
            <a:r>
              <a:rPr lang="en-US" sz="2800" baseline="-25000" dirty="0"/>
              <a:t>r</a:t>
            </a:r>
          </a:p>
          <a:p>
            <a:pPr lvl="1" algn="ctr"/>
            <a:endParaRPr lang="en-US" sz="1800" b="1" dirty="0"/>
          </a:p>
          <a:p>
            <a:endParaRPr lang="en-US" sz="2000" b="1" dirty="0"/>
          </a:p>
          <a:p>
            <a:pPr marL="457200" indent="-457200">
              <a:buFont typeface="+mj-lt"/>
              <a:buAutoNum type="arabicPeriod"/>
            </a:pPr>
            <a:endParaRPr lang="en-US" sz="2000" b="1" dirty="0"/>
          </a:p>
        </p:txBody>
      </p:sp>
      <p:sp>
        <p:nvSpPr>
          <p:cNvPr id="3" name="Footer Placeholder 2">
            <a:extLst>
              <a:ext uri="{FF2B5EF4-FFF2-40B4-BE49-F238E27FC236}">
                <a16:creationId xmlns:a16="http://schemas.microsoft.com/office/drawing/2014/main" id="{D30C9F95-16AE-4CEF-8199-596E12C6E4C3}"/>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1DFB46B2-5A14-4B72-A94A-65164F8D5313}"/>
              </a:ext>
            </a:extLst>
          </p:cNvPr>
          <p:cNvSpPr>
            <a:spLocks noGrp="1"/>
          </p:cNvSpPr>
          <p:nvPr>
            <p:ph type="sldNum" sz="quarter" idx="12"/>
          </p:nvPr>
        </p:nvSpPr>
        <p:spPr/>
        <p:txBody>
          <a:bodyPr/>
          <a:lstStyle/>
          <a:p>
            <a:fld id="{7525300A-58DC-40DB-8266-5DAB654BB66A}" type="slidenum">
              <a:rPr lang="en-US" smtClean="0"/>
              <a:t>36</a:t>
            </a:fld>
            <a:endParaRPr lang="en-US"/>
          </a:p>
        </p:txBody>
      </p:sp>
    </p:spTree>
    <p:extLst>
      <p:ext uri="{BB962C8B-B14F-4D97-AF65-F5344CB8AC3E}">
        <p14:creationId xmlns:p14="http://schemas.microsoft.com/office/powerpoint/2010/main" val="35039415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13.13 Active power flow</a:t>
            </a:r>
          </a:p>
        </p:txBody>
      </p:sp>
      <p:pic>
        <p:nvPicPr>
          <p:cNvPr id="5" name="Picture 4"/>
          <p:cNvPicPr>
            <a:picLocks noChangeAspect="1"/>
          </p:cNvPicPr>
          <p:nvPr/>
        </p:nvPicPr>
        <p:blipFill>
          <a:blip r:embed="rId2">
            <a:lum bright="-20000" contrast="40000"/>
          </a:blip>
          <a:stretch>
            <a:fillRect/>
          </a:stretch>
        </p:blipFill>
        <p:spPr>
          <a:xfrm>
            <a:off x="2527852" y="875472"/>
            <a:ext cx="7579081" cy="1893117"/>
          </a:xfrm>
          <a:prstGeom prst="rect">
            <a:avLst/>
          </a:prstGeom>
        </p:spPr>
      </p:pic>
      <p:sp>
        <p:nvSpPr>
          <p:cNvPr id="3" name="Footer Placeholder 2">
            <a:extLst>
              <a:ext uri="{FF2B5EF4-FFF2-40B4-BE49-F238E27FC236}">
                <a16:creationId xmlns:a16="http://schemas.microsoft.com/office/drawing/2014/main" id="{D30C9F95-16AE-4CEF-8199-596E12C6E4C3}"/>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1DFB46B2-5A14-4B72-A94A-65164F8D5313}"/>
              </a:ext>
            </a:extLst>
          </p:cNvPr>
          <p:cNvSpPr>
            <a:spLocks noGrp="1"/>
          </p:cNvSpPr>
          <p:nvPr>
            <p:ph type="sldNum" sz="quarter" idx="12"/>
          </p:nvPr>
        </p:nvSpPr>
        <p:spPr/>
        <p:txBody>
          <a:bodyPr/>
          <a:lstStyle/>
          <a:p>
            <a:fld id="{7525300A-58DC-40DB-8266-5DAB654BB66A}" type="slidenum">
              <a:rPr lang="en-US" smtClean="0"/>
              <a:t>37</a:t>
            </a:fld>
            <a:endParaRPr lang="en-US"/>
          </a:p>
        </p:txBody>
      </p:sp>
      <p:pic>
        <p:nvPicPr>
          <p:cNvPr id="9" name="Picture 8">
            <a:extLst>
              <a:ext uri="{FF2B5EF4-FFF2-40B4-BE49-F238E27FC236}">
                <a16:creationId xmlns:a16="http://schemas.microsoft.com/office/drawing/2014/main" id="{C899A259-0B00-4C71-8428-081A94FBBA9F}"/>
              </a:ext>
            </a:extLst>
          </p:cNvPr>
          <p:cNvPicPr>
            <a:picLocks noChangeAspect="1"/>
          </p:cNvPicPr>
          <p:nvPr/>
        </p:nvPicPr>
        <p:blipFill>
          <a:blip r:embed="rId3"/>
          <a:stretch>
            <a:fillRect/>
          </a:stretch>
        </p:blipFill>
        <p:spPr>
          <a:xfrm>
            <a:off x="759387" y="2801257"/>
            <a:ext cx="10583333" cy="3387508"/>
          </a:xfrm>
          <a:prstGeom prst="rect">
            <a:avLst/>
          </a:prstGeom>
        </p:spPr>
      </p:pic>
    </p:spTree>
    <p:extLst>
      <p:ext uri="{BB962C8B-B14F-4D97-AF65-F5344CB8AC3E}">
        <p14:creationId xmlns:p14="http://schemas.microsoft.com/office/powerpoint/2010/main" val="2856189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13.13 Active power flow</a:t>
            </a:r>
          </a:p>
        </p:txBody>
      </p:sp>
      <p:sp>
        <p:nvSpPr>
          <p:cNvPr id="4" name="Text Placeholder 3"/>
          <p:cNvSpPr>
            <a:spLocks noGrp="1"/>
          </p:cNvSpPr>
          <p:nvPr>
            <p:ph type="body" sz="half" idx="2"/>
          </p:nvPr>
        </p:nvSpPr>
        <p:spPr>
          <a:xfrm>
            <a:off x="386361" y="763333"/>
            <a:ext cx="11540595" cy="6094667"/>
          </a:xfrm>
          <a:solidFill>
            <a:schemeClr val="accent4">
              <a:lumMod val="20000"/>
              <a:lumOff val="80000"/>
            </a:schemeClr>
          </a:solidFill>
        </p:spPr>
        <p:txBody>
          <a:bodyPr>
            <a:noAutofit/>
          </a:bodyPr>
          <a:lstStyle/>
          <a:p>
            <a:pPr marL="285750" indent="-285750">
              <a:buFont typeface="Wingdings" panose="05000000000000000000" pitchFamily="2" charset="2"/>
              <a:buChar char="ü"/>
            </a:pPr>
            <a:r>
              <a:rPr lang="en-US" sz="2000" b="1" dirty="0"/>
              <a:t>Power diagram enables to identify and calculate the following important properties of induction motor:</a:t>
            </a:r>
          </a:p>
          <a:p>
            <a:pPr marL="342900" indent="-342900">
              <a:buFont typeface="Wingdings" panose="05000000000000000000" pitchFamily="2" charset="2"/>
              <a:buChar char="ü"/>
            </a:pPr>
            <a:r>
              <a:rPr lang="en-US" sz="2000" b="1" dirty="0"/>
              <a:t>Motor torque: </a:t>
            </a:r>
          </a:p>
          <a:p>
            <a:pPr marL="342900" indent="-342900">
              <a:buFont typeface="Wingdings" panose="05000000000000000000" pitchFamily="2" charset="2"/>
              <a:buChar char="ü"/>
            </a:pPr>
            <a:endParaRPr lang="en-US" sz="2000" b="1" dirty="0"/>
          </a:p>
          <a:p>
            <a:pPr marL="342900" indent="-342900">
              <a:buFont typeface="Wingdings" panose="05000000000000000000" pitchFamily="2" charset="2"/>
              <a:buChar char="ü"/>
            </a:pPr>
            <a:endParaRPr lang="en-US" sz="2000" b="1" dirty="0"/>
          </a:p>
          <a:p>
            <a:pPr marL="342900" indent="-342900">
              <a:buFont typeface="Wingdings" panose="05000000000000000000" pitchFamily="2" charset="2"/>
              <a:buChar char="ü"/>
            </a:pPr>
            <a:endParaRPr lang="en-US" sz="2000" b="1" dirty="0"/>
          </a:p>
          <a:p>
            <a:pPr marL="342900" indent="-342900">
              <a:buFont typeface="Wingdings" panose="05000000000000000000" pitchFamily="2" charset="2"/>
              <a:buChar char="ü"/>
            </a:pPr>
            <a:endParaRPr lang="en-US" sz="2000" b="1" dirty="0"/>
          </a:p>
          <a:p>
            <a:pPr marL="342900" indent="-342900">
              <a:buFont typeface="Wingdings" panose="05000000000000000000" pitchFamily="2" charset="2"/>
              <a:buChar char="ü"/>
            </a:pPr>
            <a:endParaRPr lang="en-US" sz="2000" b="1" dirty="0"/>
          </a:p>
          <a:p>
            <a:pPr marL="342900" indent="-342900">
              <a:buFont typeface="Wingdings" panose="05000000000000000000" pitchFamily="2" charset="2"/>
              <a:buChar char="ü"/>
            </a:pPr>
            <a:endParaRPr lang="en-US" sz="2000" b="1" dirty="0"/>
          </a:p>
          <a:p>
            <a:pPr marL="342900" indent="-342900">
              <a:buFont typeface="Wingdings" panose="05000000000000000000" pitchFamily="2" charset="2"/>
              <a:buChar char="ü"/>
            </a:pPr>
            <a:endParaRPr lang="en-US" sz="2000" b="1" dirty="0"/>
          </a:p>
          <a:p>
            <a:pPr marL="342900" indent="-342900">
              <a:buFont typeface="Wingdings" panose="05000000000000000000" pitchFamily="2" charset="2"/>
              <a:buChar char="ü"/>
            </a:pPr>
            <a:endParaRPr lang="en-US" sz="2000" b="1" dirty="0"/>
          </a:p>
          <a:p>
            <a:endParaRPr lang="en-US" sz="2000" b="1" dirty="0"/>
          </a:p>
          <a:p>
            <a:endParaRPr lang="en-US" sz="2000" b="1" dirty="0"/>
          </a:p>
          <a:p>
            <a:endParaRPr lang="en-US" sz="2000" b="1" dirty="0"/>
          </a:p>
          <a:p>
            <a:pPr marL="342900" indent="-342900">
              <a:buFont typeface="Wingdings" panose="05000000000000000000" pitchFamily="2" charset="2"/>
              <a:buChar char="ü"/>
            </a:pPr>
            <a:r>
              <a:rPr lang="en-US" sz="2000" dirty="0"/>
              <a:t>Due to windage and frictional losses </a:t>
            </a:r>
            <a:r>
              <a:rPr lang="en-US" sz="2000" b="1" dirty="0"/>
              <a:t>P</a:t>
            </a:r>
            <a:r>
              <a:rPr lang="en-US" sz="2000" b="1" baseline="-25000" dirty="0"/>
              <a:t>L </a:t>
            </a:r>
            <a:r>
              <a:rPr lang="en-US" sz="2000" b="1" dirty="0"/>
              <a:t>and T</a:t>
            </a:r>
            <a:r>
              <a:rPr lang="en-US" sz="2000" b="1" baseline="-25000" dirty="0"/>
              <a:t>L </a:t>
            </a:r>
            <a:r>
              <a:rPr lang="en-US" sz="2000" dirty="0"/>
              <a:t>will be slightly less than </a:t>
            </a:r>
            <a:r>
              <a:rPr lang="en-US" sz="2000" b="1" dirty="0"/>
              <a:t>P</a:t>
            </a:r>
            <a:r>
              <a:rPr lang="en-US" sz="2000" b="1" baseline="-25000" dirty="0"/>
              <a:t>m </a:t>
            </a:r>
            <a:r>
              <a:rPr lang="en-US" sz="2000" b="1" dirty="0"/>
              <a:t>and T</a:t>
            </a:r>
            <a:r>
              <a:rPr lang="en-US" sz="2000" b="1" baseline="-25000" dirty="0"/>
              <a:t>m</a:t>
            </a:r>
            <a:r>
              <a:rPr lang="en-US" sz="2000" b="1" dirty="0"/>
              <a:t> </a:t>
            </a:r>
            <a:r>
              <a:rPr lang="en-US" sz="2000" dirty="0"/>
              <a:t>respectively</a:t>
            </a:r>
          </a:p>
          <a:p>
            <a:pPr lvl="1" algn="ctr"/>
            <a:endParaRPr lang="en-US" sz="1800" b="1" dirty="0"/>
          </a:p>
          <a:p>
            <a:endParaRPr lang="en-US" sz="2000" b="1" dirty="0"/>
          </a:p>
          <a:p>
            <a:pPr marL="457200" indent="-457200">
              <a:buFont typeface="+mj-lt"/>
              <a:buAutoNum type="arabicPeriod"/>
            </a:pPr>
            <a:endParaRPr lang="en-US" sz="2000" b="1"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r="30681"/>
          <a:stretch/>
        </p:blipFill>
        <p:spPr>
          <a:xfrm>
            <a:off x="4440753" y="1203463"/>
            <a:ext cx="5473767" cy="4720259"/>
          </a:xfrm>
          <a:prstGeom prst="rect">
            <a:avLst/>
          </a:prstGeom>
        </p:spPr>
      </p:pic>
      <p:sp>
        <p:nvSpPr>
          <p:cNvPr id="3" name="Footer Placeholder 2">
            <a:extLst>
              <a:ext uri="{FF2B5EF4-FFF2-40B4-BE49-F238E27FC236}">
                <a16:creationId xmlns:a16="http://schemas.microsoft.com/office/drawing/2014/main" id="{FFF7E9C1-522E-455D-AD9D-39B34A9FD19E}"/>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93170B48-C1FB-4099-B185-33A1D8BE195C}"/>
              </a:ext>
            </a:extLst>
          </p:cNvPr>
          <p:cNvSpPr>
            <a:spLocks noGrp="1"/>
          </p:cNvSpPr>
          <p:nvPr>
            <p:ph type="sldNum" sz="quarter" idx="12"/>
          </p:nvPr>
        </p:nvSpPr>
        <p:spPr/>
        <p:txBody>
          <a:bodyPr/>
          <a:lstStyle/>
          <a:p>
            <a:fld id="{7525300A-58DC-40DB-8266-5DAB654BB66A}" type="slidenum">
              <a:rPr lang="en-US" smtClean="0"/>
              <a:t>38</a:t>
            </a:fld>
            <a:endParaRPr lang="en-US"/>
          </a:p>
        </p:txBody>
      </p:sp>
    </p:spTree>
    <p:extLst>
      <p:ext uri="{BB962C8B-B14F-4D97-AF65-F5344CB8AC3E}">
        <p14:creationId xmlns:p14="http://schemas.microsoft.com/office/powerpoint/2010/main" val="1019126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13.13 Active power flow</a:t>
            </a:r>
          </a:p>
        </p:txBody>
      </p:sp>
      <p:sp>
        <p:nvSpPr>
          <p:cNvPr id="3" name="Footer Placeholder 2">
            <a:extLst>
              <a:ext uri="{FF2B5EF4-FFF2-40B4-BE49-F238E27FC236}">
                <a16:creationId xmlns:a16="http://schemas.microsoft.com/office/drawing/2014/main" id="{FFF7E9C1-522E-455D-AD9D-39B34A9FD19E}"/>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93170B48-C1FB-4099-B185-33A1D8BE195C}"/>
              </a:ext>
            </a:extLst>
          </p:cNvPr>
          <p:cNvSpPr>
            <a:spLocks noGrp="1"/>
          </p:cNvSpPr>
          <p:nvPr>
            <p:ph type="sldNum" sz="quarter" idx="12"/>
          </p:nvPr>
        </p:nvSpPr>
        <p:spPr/>
        <p:txBody>
          <a:bodyPr/>
          <a:lstStyle/>
          <a:p>
            <a:fld id="{7525300A-58DC-40DB-8266-5DAB654BB66A}" type="slidenum">
              <a:rPr lang="en-US" smtClean="0"/>
              <a:t>39</a:t>
            </a:fld>
            <a:endParaRPr lang="en-US"/>
          </a:p>
        </p:txBody>
      </p:sp>
      <p:pic>
        <p:nvPicPr>
          <p:cNvPr id="9" name="Picture 8">
            <a:extLst>
              <a:ext uri="{FF2B5EF4-FFF2-40B4-BE49-F238E27FC236}">
                <a16:creationId xmlns:a16="http://schemas.microsoft.com/office/drawing/2014/main" id="{C79A5F95-DC62-4EA6-AB18-C9B55B7829CC}"/>
              </a:ext>
            </a:extLst>
          </p:cNvPr>
          <p:cNvPicPr>
            <a:picLocks noChangeAspect="1"/>
          </p:cNvPicPr>
          <p:nvPr/>
        </p:nvPicPr>
        <p:blipFill>
          <a:blip r:embed="rId2"/>
          <a:stretch>
            <a:fillRect/>
          </a:stretch>
        </p:blipFill>
        <p:spPr>
          <a:xfrm>
            <a:off x="386365" y="763333"/>
            <a:ext cx="4591050" cy="790575"/>
          </a:xfrm>
          <a:prstGeom prst="rect">
            <a:avLst/>
          </a:prstGeom>
        </p:spPr>
      </p:pic>
      <p:pic>
        <p:nvPicPr>
          <p:cNvPr id="10" name="Picture 9">
            <a:extLst>
              <a:ext uri="{FF2B5EF4-FFF2-40B4-BE49-F238E27FC236}">
                <a16:creationId xmlns:a16="http://schemas.microsoft.com/office/drawing/2014/main" id="{FEA2BDDD-EAC0-443E-90AA-FD15AFEF7834}"/>
              </a:ext>
            </a:extLst>
          </p:cNvPr>
          <p:cNvPicPr>
            <a:picLocks noChangeAspect="1"/>
          </p:cNvPicPr>
          <p:nvPr/>
        </p:nvPicPr>
        <p:blipFill>
          <a:blip r:embed="rId3"/>
          <a:stretch>
            <a:fillRect/>
          </a:stretch>
        </p:blipFill>
        <p:spPr>
          <a:xfrm>
            <a:off x="513272" y="1553908"/>
            <a:ext cx="4551229" cy="2749550"/>
          </a:xfrm>
          <a:prstGeom prst="rect">
            <a:avLst/>
          </a:prstGeom>
        </p:spPr>
      </p:pic>
      <p:pic>
        <p:nvPicPr>
          <p:cNvPr id="11" name="Picture 10">
            <a:extLst>
              <a:ext uri="{FF2B5EF4-FFF2-40B4-BE49-F238E27FC236}">
                <a16:creationId xmlns:a16="http://schemas.microsoft.com/office/drawing/2014/main" id="{40E0DD49-1CA9-46AD-9172-07D1E24EEB54}"/>
              </a:ext>
            </a:extLst>
          </p:cNvPr>
          <p:cNvPicPr>
            <a:picLocks noChangeAspect="1"/>
          </p:cNvPicPr>
          <p:nvPr/>
        </p:nvPicPr>
        <p:blipFill>
          <a:blip r:embed="rId4"/>
          <a:stretch>
            <a:fillRect/>
          </a:stretch>
        </p:blipFill>
        <p:spPr>
          <a:xfrm>
            <a:off x="5830207" y="595765"/>
            <a:ext cx="4914900" cy="5114925"/>
          </a:xfrm>
          <a:prstGeom prst="rect">
            <a:avLst/>
          </a:prstGeom>
        </p:spPr>
      </p:pic>
    </p:spTree>
    <p:extLst>
      <p:ext uri="{BB962C8B-B14F-4D97-AF65-F5344CB8AC3E}">
        <p14:creationId xmlns:p14="http://schemas.microsoft.com/office/powerpoint/2010/main" val="4011126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dirty="0">
                <a:latin typeface="+mn-lt"/>
              </a:rPr>
              <a:t>13.1 Principal components</a:t>
            </a:r>
          </a:p>
        </p:txBody>
      </p:sp>
      <p:sp>
        <p:nvSpPr>
          <p:cNvPr id="4" name="Text Placeholder 3"/>
          <p:cNvSpPr>
            <a:spLocks noGrp="1"/>
          </p:cNvSpPr>
          <p:nvPr>
            <p:ph type="body" sz="half" idx="2"/>
          </p:nvPr>
        </p:nvSpPr>
        <p:spPr>
          <a:xfrm>
            <a:off x="386363" y="763333"/>
            <a:ext cx="11610019" cy="6094667"/>
          </a:xfrm>
          <a:solidFill>
            <a:schemeClr val="accent4">
              <a:lumMod val="40000"/>
              <a:lumOff val="60000"/>
            </a:schemeClr>
          </a:solidFill>
        </p:spPr>
        <p:txBody>
          <a:bodyPr>
            <a:normAutofit fontScale="92500" lnSpcReduction="10000"/>
          </a:bodyPr>
          <a:lstStyle/>
          <a:p>
            <a:pPr marL="342900" indent="-342900">
              <a:buFont typeface="Wingdings" panose="05000000000000000000" pitchFamily="2" charset="2"/>
              <a:buChar char="ü"/>
            </a:pPr>
            <a:r>
              <a:rPr lang="en-US" sz="2200" b="1" dirty="0"/>
              <a:t>Two main parts:</a:t>
            </a:r>
          </a:p>
          <a:p>
            <a:pPr marL="800100" lvl="1" indent="-342900">
              <a:buFont typeface="Wingdings" panose="05000000000000000000" pitchFamily="2" charset="2"/>
              <a:buChar char="ü"/>
            </a:pPr>
            <a:r>
              <a:rPr lang="en-US" sz="2200" dirty="0"/>
              <a:t>Stationary stator </a:t>
            </a:r>
          </a:p>
          <a:p>
            <a:pPr marL="800100" lvl="1" indent="-342900">
              <a:buFont typeface="Wingdings" panose="05000000000000000000" pitchFamily="2" charset="2"/>
              <a:buChar char="ü"/>
            </a:pPr>
            <a:r>
              <a:rPr lang="en-US" sz="2200" dirty="0"/>
              <a:t>Revolving rotor</a:t>
            </a:r>
          </a:p>
          <a:p>
            <a:pPr marL="342900" indent="-342900">
              <a:buFont typeface="Wingdings" panose="05000000000000000000" pitchFamily="2" charset="2"/>
              <a:buChar char="ü"/>
            </a:pPr>
            <a:r>
              <a:rPr lang="en-US" sz="2200" dirty="0"/>
              <a:t>Rotor and stator are separated by small air gap that ranges from 0.4mm to 4mm. (Gap depends upon the power of motor)</a:t>
            </a:r>
          </a:p>
          <a:p>
            <a:pPr marL="342900" indent="-342900">
              <a:buFont typeface="Wingdings" panose="05000000000000000000" pitchFamily="2" charset="2"/>
              <a:buChar char="ü"/>
            </a:pPr>
            <a:r>
              <a:rPr lang="en-US" sz="2200" b="1" dirty="0"/>
              <a:t>Stator: </a:t>
            </a:r>
          </a:p>
          <a:p>
            <a:pPr marL="800100" lvl="1" indent="-342900">
              <a:buFont typeface="Wingdings" panose="05000000000000000000" pitchFamily="2" charset="2"/>
              <a:buChar char="ü"/>
            </a:pPr>
            <a:r>
              <a:rPr lang="en-US" sz="2200" dirty="0"/>
              <a:t>Steel frame </a:t>
            </a:r>
          </a:p>
          <a:p>
            <a:pPr marL="800100" lvl="1" indent="-342900">
              <a:buFont typeface="Wingdings" panose="05000000000000000000" pitchFamily="2" charset="2"/>
              <a:buChar char="ü"/>
            </a:pPr>
            <a:r>
              <a:rPr lang="en-US" sz="2200" dirty="0"/>
              <a:t>Number of evenly spaced slots for the stator winding </a:t>
            </a:r>
          </a:p>
          <a:p>
            <a:pPr marL="342900" indent="-342900">
              <a:buFont typeface="Wingdings" panose="05000000000000000000" pitchFamily="2" charset="2"/>
              <a:buChar char="ü"/>
            </a:pPr>
            <a:r>
              <a:rPr lang="en-US" sz="2200" b="1" dirty="0"/>
              <a:t>Rotor:</a:t>
            </a:r>
          </a:p>
          <a:p>
            <a:pPr marL="800100" lvl="1" indent="-342900">
              <a:buFont typeface="Wingdings" panose="05000000000000000000" pitchFamily="2" charset="2"/>
              <a:buChar char="ü"/>
            </a:pPr>
            <a:r>
              <a:rPr lang="en-US" sz="2200" dirty="0"/>
              <a:t>Composed of punched laminations </a:t>
            </a:r>
          </a:p>
          <a:p>
            <a:pPr marL="285750" indent="-285750">
              <a:buFont typeface="Wingdings" panose="05000000000000000000" pitchFamily="2" charset="2"/>
              <a:buChar char="ü"/>
            </a:pPr>
            <a:r>
              <a:rPr lang="en-US" sz="2200" b="1" dirty="0"/>
              <a:t>Two types:</a:t>
            </a:r>
          </a:p>
          <a:p>
            <a:pPr marL="742950" lvl="1" indent="-285750">
              <a:buFont typeface="Wingdings" panose="05000000000000000000" pitchFamily="2" charset="2"/>
              <a:buChar char="ü"/>
            </a:pPr>
            <a:r>
              <a:rPr lang="en-US" sz="2200" b="1" dirty="0"/>
              <a:t>Wound rotor </a:t>
            </a:r>
          </a:p>
          <a:p>
            <a:pPr marL="1200150" lvl="2" indent="-285750">
              <a:buFont typeface="Wingdings" panose="05000000000000000000" pitchFamily="2" charset="2"/>
              <a:buChar char="ü"/>
            </a:pPr>
            <a:r>
              <a:rPr lang="en-US" sz="2200" dirty="0"/>
              <a:t>Conventional 3-phase windings are used just like stator windings</a:t>
            </a:r>
          </a:p>
          <a:p>
            <a:pPr marL="1200150" lvl="2" indent="-285750">
              <a:buFont typeface="Wingdings" panose="05000000000000000000" pitchFamily="2" charset="2"/>
              <a:buChar char="ü"/>
            </a:pPr>
            <a:r>
              <a:rPr lang="en-US" sz="2200" dirty="0"/>
              <a:t>3-wire wye connection</a:t>
            </a:r>
          </a:p>
          <a:p>
            <a:pPr marL="1200150" lvl="2" indent="-285750">
              <a:buFont typeface="Wingdings" panose="05000000000000000000" pitchFamily="2" charset="2"/>
              <a:buChar char="ü"/>
            </a:pPr>
            <a:r>
              <a:rPr lang="en-US" sz="2200" dirty="0"/>
              <a:t>Terminals are connected with three slip rings that are associated with stationary carbon brushes</a:t>
            </a:r>
          </a:p>
          <a:p>
            <a:pPr marL="1200150" lvl="2" indent="-285750">
              <a:buFont typeface="Wingdings" panose="05000000000000000000" pitchFamily="2" charset="2"/>
              <a:buChar char="ü"/>
            </a:pPr>
            <a:r>
              <a:rPr lang="en-US" sz="2200" dirty="0"/>
              <a:t>Stationary brushes enables us to connect external resistance </a:t>
            </a:r>
          </a:p>
          <a:p>
            <a:pPr marL="742950" lvl="1" indent="-285750">
              <a:buFont typeface="Wingdings" panose="05000000000000000000" pitchFamily="2" charset="2"/>
              <a:buChar char="ü"/>
            </a:pPr>
            <a:r>
              <a:rPr lang="en-US" sz="2200" b="1" dirty="0"/>
              <a:t>Squirrel-cage rotor</a:t>
            </a:r>
          </a:p>
          <a:p>
            <a:pPr marL="1257300" lvl="2" indent="-342900">
              <a:buFont typeface="Wingdings" panose="05000000000000000000" pitchFamily="2" charset="2"/>
              <a:buChar char="ü"/>
            </a:pPr>
            <a:r>
              <a:rPr lang="en-US" sz="2200" dirty="0"/>
              <a:t>In small/medium sized motors, bars and end rings are made of die-cast aluminum</a:t>
            </a:r>
          </a:p>
          <a:p>
            <a:pPr marL="1257300" lvl="2" indent="-342900">
              <a:buFont typeface="Wingdings" panose="05000000000000000000" pitchFamily="2" charset="2"/>
              <a:buChar char="ü"/>
            </a:pPr>
            <a:r>
              <a:rPr lang="en-US" sz="2200" dirty="0"/>
              <a:t>Opposite ends of bars are short-circuited by welding them with two copper rings</a:t>
            </a:r>
          </a:p>
          <a:p>
            <a:pPr marL="1200150" lvl="2" indent="-285750">
              <a:buFont typeface="Wingdings" panose="05000000000000000000" pitchFamily="2" charset="2"/>
              <a:buChar char="ü"/>
            </a:pPr>
            <a:endParaRPr lang="en-US" sz="1800" b="1" dirty="0"/>
          </a:p>
        </p:txBody>
      </p:sp>
      <p:sp>
        <p:nvSpPr>
          <p:cNvPr id="3" name="Footer Placeholder 2">
            <a:extLst>
              <a:ext uri="{FF2B5EF4-FFF2-40B4-BE49-F238E27FC236}">
                <a16:creationId xmlns:a16="http://schemas.microsoft.com/office/drawing/2014/main" id="{EEE47ED4-FA14-45E7-AD51-1F87F52D9175}"/>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6A61F158-24F1-45B3-ADFF-DD0E0779391A}"/>
              </a:ext>
            </a:extLst>
          </p:cNvPr>
          <p:cNvSpPr>
            <a:spLocks noGrp="1"/>
          </p:cNvSpPr>
          <p:nvPr>
            <p:ph type="sldNum" sz="quarter" idx="12"/>
          </p:nvPr>
        </p:nvSpPr>
        <p:spPr/>
        <p:txBody>
          <a:bodyPr/>
          <a:lstStyle/>
          <a:p>
            <a:fld id="{7525300A-58DC-40DB-8266-5DAB654BB66A}" type="slidenum">
              <a:rPr lang="en-US" smtClean="0"/>
              <a:t>4</a:t>
            </a:fld>
            <a:endParaRPr lang="en-US"/>
          </a:p>
        </p:txBody>
      </p:sp>
    </p:spTree>
    <p:extLst>
      <p:ext uri="{BB962C8B-B14F-4D97-AF65-F5344CB8AC3E}">
        <p14:creationId xmlns:p14="http://schemas.microsoft.com/office/powerpoint/2010/main" val="12340076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13.13 Active power flow</a:t>
            </a:r>
          </a:p>
        </p:txBody>
      </p:sp>
      <p:sp>
        <p:nvSpPr>
          <p:cNvPr id="3" name="Footer Placeholder 2">
            <a:extLst>
              <a:ext uri="{FF2B5EF4-FFF2-40B4-BE49-F238E27FC236}">
                <a16:creationId xmlns:a16="http://schemas.microsoft.com/office/drawing/2014/main" id="{FFF7E9C1-522E-455D-AD9D-39B34A9FD19E}"/>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93170B48-C1FB-4099-B185-33A1D8BE195C}"/>
              </a:ext>
            </a:extLst>
          </p:cNvPr>
          <p:cNvSpPr>
            <a:spLocks noGrp="1"/>
          </p:cNvSpPr>
          <p:nvPr>
            <p:ph type="sldNum" sz="quarter" idx="12"/>
          </p:nvPr>
        </p:nvSpPr>
        <p:spPr/>
        <p:txBody>
          <a:bodyPr/>
          <a:lstStyle/>
          <a:p>
            <a:fld id="{7525300A-58DC-40DB-8266-5DAB654BB66A}" type="slidenum">
              <a:rPr lang="en-US" smtClean="0"/>
              <a:t>40</a:t>
            </a:fld>
            <a:endParaRPr lang="en-US"/>
          </a:p>
        </p:txBody>
      </p:sp>
      <p:pic>
        <p:nvPicPr>
          <p:cNvPr id="9" name="Picture 8">
            <a:extLst>
              <a:ext uri="{FF2B5EF4-FFF2-40B4-BE49-F238E27FC236}">
                <a16:creationId xmlns:a16="http://schemas.microsoft.com/office/drawing/2014/main" id="{C79A5F95-DC62-4EA6-AB18-C9B55B7829CC}"/>
              </a:ext>
            </a:extLst>
          </p:cNvPr>
          <p:cNvPicPr>
            <a:picLocks noChangeAspect="1"/>
          </p:cNvPicPr>
          <p:nvPr/>
        </p:nvPicPr>
        <p:blipFill>
          <a:blip r:embed="rId2"/>
          <a:stretch>
            <a:fillRect/>
          </a:stretch>
        </p:blipFill>
        <p:spPr>
          <a:xfrm>
            <a:off x="386365" y="763333"/>
            <a:ext cx="4591050" cy="790575"/>
          </a:xfrm>
          <a:prstGeom prst="rect">
            <a:avLst/>
          </a:prstGeom>
        </p:spPr>
      </p:pic>
      <p:pic>
        <p:nvPicPr>
          <p:cNvPr id="10" name="Picture 9">
            <a:extLst>
              <a:ext uri="{FF2B5EF4-FFF2-40B4-BE49-F238E27FC236}">
                <a16:creationId xmlns:a16="http://schemas.microsoft.com/office/drawing/2014/main" id="{FEA2BDDD-EAC0-443E-90AA-FD15AFEF7834}"/>
              </a:ext>
            </a:extLst>
          </p:cNvPr>
          <p:cNvPicPr>
            <a:picLocks noChangeAspect="1"/>
          </p:cNvPicPr>
          <p:nvPr/>
        </p:nvPicPr>
        <p:blipFill>
          <a:blip r:embed="rId3"/>
          <a:stretch>
            <a:fillRect/>
          </a:stretch>
        </p:blipFill>
        <p:spPr>
          <a:xfrm>
            <a:off x="513272" y="1553908"/>
            <a:ext cx="4551229" cy="2749550"/>
          </a:xfrm>
          <a:prstGeom prst="rect">
            <a:avLst/>
          </a:prstGeom>
        </p:spPr>
      </p:pic>
      <p:pic>
        <p:nvPicPr>
          <p:cNvPr id="4" name="Picture 3">
            <a:extLst>
              <a:ext uri="{FF2B5EF4-FFF2-40B4-BE49-F238E27FC236}">
                <a16:creationId xmlns:a16="http://schemas.microsoft.com/office/drawing/2014/main" id="{AE509E0D-CCF8-48C2-BAF4-5297BED23073}"/>
              </a:ext>
            </a:extLst>
          </p:cNvPr>
          <p:cNvPicPr>
            <a:picLocks noChangeAspect="1"/>
          </p:cNvPicPr>
          <p:nvPr/>
        </p:nvPicPr>
        <p:blipFill>
          <a:blip r:embed="rId4"/>
          <a:stretch>
            <a:fillRect/>
          </a:stretch>
        </p:blipFill>
        <p:spPr>
          <a:xfrm>
            <a:off x="5496730" y="128789"/>
            <a:ext cx="5981700" cy="1781175"/>
          </a:xfrm>
          <a:prstGeom prst="rect">
            <a:avLst/>
          </a:prstGeom>
        </p:spPr>
      </p:pic>
      <p:pic>
        <p:nvPicPr>
          <p:cNvPr id="6" name="Picture 5">
            <a:extLst>
              <a:ext uri="{FF2B5EF4-FFF2-40B4-BE49-F238E27FC236}">
                <a16:creationId xmlns:a16="http://schemas.microsoft.com/office/drawing/2014/main" id="{4E66CEC1-97B0-4774-A1DB-8D7CCBC89EC7}"/>
              </a:ext>
            </a:extLst>
          </p:cNvPr>
          <p:cNvPicPr>
            <a:picLocks noChangeAspect="1"/>
          </p:cNvPicPr>
          <p:nvPr/>
        </p:nvPicPr>
        <p:blipFill>
          <a:blip r:embed="rId5"/>
          <a:stretch>
            <a:fillRect/>
          </a:stretch>
        </p:blipFill>
        <p:spPr>
          <a:xfrm>
            <a:off x="5743574" y="2335212"/>
            <a:ext cx="5318045" cy="1627644"/>
          </a:xfrm>
          <a:prstGeom prst="rect">
            <a:avLst/>
          </a:prstGeom>
        </p:spPr>
      </p:pic>
    </p:spTree>
    <p:extLst>
      <p:ext uri="{BB962C8B-B14F-4D97-AF65-F5344CB8AC3E}">
        <p14:creationId xmlns:p14="http://schemas.microsoft.com/office/powerpoint/2010/main" val="1892189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65" y="20411"/>
            <a:ext cx="8925060" cy="634544"/>
          </a:xfrm>
        </p:spPr>
        <p:txBody>
          <a:bodyPr>
            <a:normAutofit/>
          </a:bodyPr>
          <a:lstStyle/>
          <a:p>
            <a:r>
              <a:rPr lang="en-US" sz="2900" b="1" u="sng" dirty="0">
                <a:latin typeface="+mn-lt"/>
              </a:rPr>
              <a:t>13.13 Active power flow</a:t>
            </a:r>
          </a:p>
        </p:txBody>
      </p:sp>
      <p:sp>
        <p:nvSpPr>
          <p:cNvPr id="3" name="Footer Placeholder 2">
            <a:extLst>
              <a:ext uri="{FF2B5EF4-FFF2-40B4-BE49-F238E27FC236}">
                <a16:creationId xmlns:a16="http://schemas.microsoft.com/office/drawing/2014/main" id="{FFF7E9C1-522E-455D-AD9D-39B34A9FD19E}"/>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93170B48-C1FB-4099-B185-33A1D8BE195C}"/>
              </a:ext>
            </a:extLst>
          </p:cNvPr>
          <p:cNvSpPr>
            <a:spLocks noGrp="1"/>
          </p:cNvSpPr>
          <p:nvPr>
            <p:ph type="sldNum" sz="quarter" idx="12"/>
          </p:nvPr>
        </p:nvSpPr>
        <p:spPr/>
        <p:txBody>
          <a:bodyPr/>
          <a:lstStyle/>
          <a:p>
            <a:fld id="{7525300A-58DC-40DB-8266-5DAB654BB66A}" type="slidenum">
              <a:rPr lang="en-US" smtClean="0"/>
              <a:t>41</a:t>
            </a:fld>
            <a:endParaRPr lang="en-US"/>
          </a:p>
        </p:txBody>
      </p:sp>
      <p:pic>
        <p:nvPicPr>
          <p:cNvPr id="7" name="Picture 6">
            <a:extLst>
              <a:ext uri="{FF2B5EF4-FFF2-40B4-BE49-F238E27FC236}">
                <a16:creationId xmlns:a16="http://schemas.microsoft.com/office/drawing/2014/main" id="{381F5F1F-11D0-4959-867C-AC14898A2859}"/>
              </a:ext>
            </a:extLst>
          </p:cNvPr>
          <p:cNvPicPr>
            <a:picLocks noChangeAspect="1"/>
          </p:cNvPicPr>
          <p:nvPr/>
        </p:nvPicPr>
        <p:blipFill>
          <a:blip r:embed="rId2"/>
          <a:stretch>
            <a:fillRect/>
          </a:stretch>
        </p:blipFill>
        <p:spPr>
          <a:xfrm>
            <a:off x="4728934" y="90840"/>
            <a:ext cx="5198837" cy="6448072"/>
          </a:xfrm>
          <a:prstGeom prst="rect">
            <a:avLst/>
          </a:prstGeom>
        </p:spPr>
      </p:pic>
    </p:spTree>
    <p:extLst>
      <p:ext uri="{BB962C8B-B14F-4D97-AF65-F5344CB8AC3E}">
        <p14:creationId xmlns:p14="http://schemas.microsoft.com/office/powerpoint/2010/main" val="8620646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DF3CCE-8858-462B-8AAC-D2201EC6BC50}"/>
              </a:ext>
            </a:extLst>
          </p:cNvPr>
          <p:cNvPicPr>
            <a:picLocks noChangeAspect="1"/>
          </p:cNvPicPr>
          <p:nvPr/>
        </p:nvPicPr>
        <p:blipFill>
          <a:blip r:embed="rId2"/>
          <a:stretch>
            <a:fillRect/>
          </a:stretch>
        </p:blipFill>
        <p:spPr>
          <a:xfrm>
            <a:off x="4598534" y="3622912"/>
            <a:ext cx="6962775" cy="2714625"/>
          </a:xfrm>
          <a:prstGeom prst="rect">
            <a:avLst/>
          </a:prstGeom>
        </p:spPr>
      </p:pic>
      <p:sp>
        <p:nvSpPr>
          <p:cNvPr id="2" name="Title 1"/>
          <p:cNvSpPr>
            <a:spLocks noGrp="1"/>
          </p:cNvSpPr>
          <p:nvPr>
            <p:ph type="title"/>
          </p:nvPr>
        </p:nvSpPr>
        <p:spPr>
          <a:xfrm>
            <a:off x="183165" y="20411"/>
            <a:ext cx="8925060" cy="634544"/>
          </a:xfrm>
        </p:spPr>
        <p:txBody>
          <a:bodyPr>
            <a:normAutofit/>
          </a:bodyPr>
          <a:lstStyle/>
          <a:p>
            <a:r>
              <a:rPr lang="en-US" sz="2900" b="1" u="sng" dirty="0">
                <a:latin typeface="+mn-lt"/>
              </a:rPr>
              <a:t>13.13 Active power flow</a:t>
            </a:r>
          </a:p>
        </p:txBody>
      </p:sp>
      <p:sp>
        <p:nvSpPr>
          <p:cNvPr id="3" name="Footer Placeholder 2">
            <a:extLst>
              <a:ext uri="{FF2B5EF4-FFF2-40B4-BE49-F238E27FC236}">
                <a16:creationId xmlns:a16="http://schemas.microsoft.com/office/drawing/2014/main" id="{FFF7E9C1-522E-455D-AD9D-39B34A9FD19E}"/>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93170B48-C1FB-4099-B185-33A1D8BE195C}"/>
              </a:ext>
            </a:extLst>
          </p:cNvPr>
          <p:cNvSpPr>
            <a:spLocks noGrp="1"/>
          </p:cNvSpPr>
          <p:nvPr>
            <p:ph type="sldNum" sz="quarter" idx="12"/>
          </p:nvPr>
        </p:nvSpPr>
        <p:spPr/>
        <p:txBody>
          <a:bodyPr/>
          <a:lstStyle/>
          <a:p>
            <a:fld id="{7525300A-58DC-40DB-8266-5DAB654BB66A}" type="slidenum">
              <a:rPr lang="en-US" smtClean="0"/>
              <a:t>42</a:t>
            </a:fld>
            <a:endParaRPr lang="en-US"/>
          </a:p>
        </p:txBody>
      </p:sp>
      <p:pic>
        <p:nvPicPr>
          <p:cNvPr id="4" name="Picture 3">
            <a:extLst>
              <a:ext uri="{FF2B5EF4-FFF2-40B4-BE49-F238E27FC236}">
                <a16:creationId xmlns:a16="http://schemas.microsoft.com/office/drawing/2014/main" id="{B83A2AE5-FFB8-4FCD-85CC-5C720A149A6B}"/>
              </a:ext>
            </a:extLst>
          </p:cNvPr>
          <p:cNvPicPr>
            <a:picLocks noChangeAspect="1"/>
          </p:cNvPicPr>
          <p:nvPr/>
        </p:nvPicPr>
        <p:blipFill>
          <a:blip r:embed="rId3"/>
          <a:stretch>
            <a:fillRect/>
          </a:stretch>
        </p:blipFill>
        <p:spPr>
          <a:xfrm>
            <a:off x="630691" y="864507"/>
            <a:ext cx="4403687" cy="1341664"/>
          </a:xfrm>
          <a:prstGeom prst="rect">
            <a:avLst/>
          </a:prstGeom>
        </p:spPr>
      </p:pic>
      <p:pic>
        <p:nvPicPr>
          <p:cNvPr id="6" name="Picture 5">
            <a:extLst>
              <a:ext uri="{FF2B5EF4-FFF2-40B4-BE49-F238E27FC236}">
                <a16:creationId xmlns:a16="http://schemas.microsoft.com/office/drawing/2014/main" id="{3F0314D4-2D97-4340-A274-D1DEFB2855DE}"/>
              </a:ext>
            </a:extLst>
          </p:cNvPr>
          <p:cNvPicPr>
            <a:picLocks noChangeAspect="1"/>
          </p:cNvPicPr>
          <p:nvPr/>
        </p:nvPicPr>
        <p:blipFill>
          <a:blip r:embed="rId4"/>
          <a:stretch>
            <a:fillRect/>
          </a:stretch>
        </p:blipFill>
        <p:spPr>
          <a:xfrm>
            <a:off x="630691" y="2206171"/>
            <a:ext cx="4348822" cy="1930400"/>
          </a:xfrm>
          <a:prstGeom prst="rect">
            <a:avLst/>
          </a:prstGeom>
        </p:spPr>
      </p:pic>
      <p:pic>
        <p:nvPicPr>
          <p:cNvPr id="8" name="Picture 7">
            <a:extLst>
              <a:ext uri="{FF2B5EF4-FFF2-40B4-BE49-F238E27FC236}">
                <a16:creationId xmlns:a16="http://schemas.microsoft.com/office/drawing/2014/main" id="{8BA85AE0-F028-478C-83F2-57042818636A}"/>
              </a:ext>
            </a:extLst>
          </p:cNvPr>
          <p:cNvPicPr>
            <a:picLocks noChangeAspect="1"/>
          </p:cNvPicPr>
          <p:nvPr/>
        </p:nvPicPr>
        <p:blipFill>
          <a:blip r:embed="rId5"/>
          <a:stretch>
            <a:fillRect/>
          </a:stretch>
        </p:blipFill>
        <p:spPr>
          <a:xfrm>
            <a:off x="630691" y="4186463"/>
            <a:ext cx="4114800" cy="1890272"/>
          </a:xfrm>
          <a:prstGeom prst="rect">
            <a:avLst/>
          </a:prstGeom>
        </p:spPr>
      </p:pic>
    </p:spTree>
    <p:extLst>
      <p:ext uri="{BB962C8B-B14F-4D97-AF65-F5344CB8AC3E}">
        <p14:creationId xmlns:p14="http://schemas.microsoft.com/office/powerpoint/2010/main" val="4891505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65" y="20411"/>
            <a:ext cx="8925060" cy="634544"/>
          </a:xfrm>
        </p:spPr>
        <p:txBody>
          <a:bodyPr>
            <a:normAutofit/>
          </a:bodyPr>
          <a:lstStyle/>
          <a:p>
            <a:r>
              <a:rPr lang="en-US" sz="2900" b="1" u="sng" dirty="0">
                <a:latin typeface="+mn-lt"/>
              </a:rPr>
              <a:t>13.13 Active power flow</a:t>
            </a:r>
          </a:p>
        </p:txBody>
      </p:sp>
      <p:sp>
        <p:nvSpPr>
          <p:cNvPr id="3" name="Footer Placeholder 2">
            <a:extLst>
              <a:ext uri="{FF2B5EF4-FFF2-40B4-BE49-F238E27FC236}">
                <a16:creationId xmlns:a16="http://schemas.microsoft.com/office/drawing/2014/main" id="{FFF7E9C1-522E-455D-AD9D-39B34A9FD19E}"/>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93170B48-C1FB-4099-B185-33A1D8BE195C}"/>
              </a:ext>
            </a:extLst>
          </p:cNvPr>
          <p:cNvSpPr>
            <a:spLocks noGrp="1"/>
          </p:cNvSpPr>
          <p:nvPr>
            <p:ph type="sldNum" sz="quarter" idx="12"/>
          </p:nvPr>
        </p:nvSpPr>
        <p:spPr/>
        <p:txBody>
          <a:bodyPr/>
          <a:lstStyle/>
          <a:p>
            <a:fld id="{7525300A-58DC-40DB-8266-5DAB654BB66A}" type="slidenum">
              <a:rPr lang="en-US" smtClean="0"/>
              <a:t>43</a:t>
            </a:fld>
            <a:endParaRPr lang="en-US"/>
          </a:p>
        </p:txBody>
      </p:sp>
      <p:pic>
        <p:nvPicPr>
          <p:cNvPr id="4" name="Picture 3">
            <a:extLst>
              <a:ext uri="{FF2B5EF4-FFF2-40B4-BE49-F238E27FC236}">
                <a16:creationId xmlns:a16="http://schemas.microsoft.com/office/drawing/2014/main" id="{B83A2AE5-FFB8-4FCD-85CC-5C720A149A6B}"/>
              </a:ext>
            </a:extLst>
          </p:cNvPr>
          <p:cNvPicPr>
            <a:picLocks noChangeAspect="1"/>
          </p:cNvPicPr>
          <p:nvPr/>
        </p:nvPicPr>
        <p:blipFill>
          <a:blip r:embed="rId2"/>
          <a:stretch>
            <a:fillRect/>
          </a:stretch>
        </p:blipFill>
        <p:spPr>
          <a:xfrm>
            <a:off x="630691" y="864507"/>
            <a:ext cx="4403687" cy="1341664"/>
          </a:xfrm>
          <a:prstGeom prst="rect">
            <a:avLst/>
          </a:prstGeom>
        </p:spPr>
      </p:pic>
      <p:pic>
        <p:nvPicPr>
          <p:cNvPr id="6" name="Picture 5">
            <a:extLst>
              <a:ext uri="{FF2B5EF4-FFF2-40B4-BE49-F238E27FC236}">
                <a16:creationId xmlns:a16="http://schemas.microsoft.com/office/drawing/2014/main" id="{3F0314D4-2D97-4340-A274-D1DEFB2855DE}"/>
              </a:ext>
            </a:extLst>
          </p:cNvPr>
          <p:cNvPicPr>
            <a:picLocks noChangeAspect="1"/>
          </p:cNvPicPr>
          <p:nvPr/>
        </p:nvPicPr>
        <p:blipFill>
          <a:blip r:embed="rId3"/>
          <a:stretch>
            <a:fillRect/>
          </a:stretch>
        </p:blipFill>
        <p:spPr>
          <a:xfrm>
            <a:off x="630691" y="2206171"/>
            <a:ext cx="4348822" cy="1930400"/>
          </a:xfrm>
          <a:prstGeom prst="rect">
            <a:avLst/>
          </a:prstGeom>
        </p:spPr>
      </p:pic>
      <p:pic>
        <p:nvPicPr>
          <p:cNvPr id="8" name="Picture 7">
            <a:extLst>
              <a:ext uri="{FF2B5EF4-FFF2-40B4-BE49-F238E27FC236}">
                <a16:creationId xmlns:a16="http://schemas.microsoft.com/office/drawing/2014/main" id="{8BA85AE0-F028-478C-83F2-57042818636A}"/>
              </a:ext>
            </a:extLst>
          </p:cNvPr>
          <p:cNvPicPr>
            <a:picLocks noChangeAspect="1"/>
          </p:cNvPicPr>
          <p:nvPr/>
        </p:nvPicPr>
        <p:blipFill>
          <a:blip r:embed="rId4"/>
          <a:stretch>
            <a:fillRect/>
          </a:stretch>
        </p:blipFill>
        <p:spPr>
          <a:xfrm>
            <a:off x="630691" y="4186463"/>
            <a:ext cx="4114800" cy="1890272"/>
          </a:xfrm>
          <a:prstGeom prst="rect">
            <a:avLst/>
          </a:prstGeom>
        </p:spPr>
      </p:pic>
      <p:pic>
        <p:nvPicPr>
          <p:cNvPr id="7" name="Picture 6">
            <a:extLst>
              <a:ext uri="{FF2B5EF4-FFF2-40B4-BE49-F238E27FC236}">
                <a16:creationId xmlns:a16="http://schemas.microsoft.com/office/drawing/2014/main" id="{801BC06D-4F5B-496E-B3EA-6432267AAF73}"/>
              </a:ext>
            </a:extLst>
          </p:cNvPr>
          <p:cNvPicPr>
            <a:picLocks noChangeAspect="1"/>
          </p:cNvPicPr>
          <p:nvPr/>
        </p:nvPicPr>
        <p:blipFill>
          <a:blip r:embed="rId5"/>
          <a:stretch>
            <a:fillRect/>
          </a:stretch>
        </p:blipFill>
        <p:spPr>
          <a:xfrm>
            <a:off x="4979513" y="283777"/>
            <a:ext cx="3864843" cy="3745003"/>
          </a:xfrm>
          <a:prstGeom prst="rect">
            <a:avLst/>
          </a:prstGeom>
        </p:spPr>
      </p:pic>
      <p:pic>
        <p:nvPicPr>
          <p:cNvPr id="10" name="Picture 9">
            <a:extLst>
              <a:ext uri="{FF2B5EF4-FFF2-40B4-BE49-F238E27FC236}">
                <a16:creationId xmlns:a16="http://schemas.microsoft.com/office/drawing/2014/main" id="{ECDCD115-06B6-4027-9A06-4D2A57D6EA71}"/>
              </a:ext>
            </a:extLst>
          </p:cNvPr>
          <p:cNvPicPr>
            <a:picLocks noChangeAspect="1"/>
          </p:cNvPicPr>
          <p:nvPr/>
        </p:nvPicPr>
        <p:blipFill>
          <a:blip r:embed="rId6"/>
          <a:stretch>
            <a:fillRect/>
          </a:stretch>
        </p:blipFill>
        <p:spPr>
          <a:xfrm>
            <a:off x="8491827" y="1491876"/>
            <a:ext cx="3581400" cy="5181600"/>
          </a:xfrm>
          <a:prstGeom prst="rect">
            <a:avLst/>
          </a:prstGeom>
        </p:spPr>
      </p:pic>
    </p:spTree>
    <p:extLst>
      <p:ext uri="{BB962C8B-B14F-4D97-AF65-F5344CB8AC3E}">
        <p14:creationId xmlns:p14="http://schemas.microsoft.com/office/powerpoint/2010/main" val="2764312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165" y="20411"/>
            <a:ext cx="8925060" cy="634544"/>
          </a:xfrm>
        </p:spPr>
        <p:txBody>
          <a:bodyPr>
            <a:normAutofit/>
          </a:bodyPr>
          <a:lstStyle/>
          <a:p>
            <a:r>
              <a:rPr lang="en-US" sz="2900" b="1" u="sng" dirty="0">
                <a:latin typeface="+mn-lt"/>
              </a:rPr>
              <a:t>13.13 Active power flow</a:t>
            </a:r>
          </a:p>
        </p:txBody>
      </p:sp>
      <p:sp>
        <p:nvSpPr>
          <p:cNvPr id="3" name="Footer Placeholder 2">
            <a:extLst>
              <a:ext uri="{FF2B5EF4-FFF2-40B4-BE49-F238E27FC236}">
                <a16:creationId xmlns:a16="http://schemas.microsoft.com/office/drawing/2014/main" id="{FFF7E9C1-522E-455D-AD9D-39B34A9FD19E}"/>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93170B48-C1FB-4099-B185-33A1D8BE195C}"/>
              </a:ext>
            </a:extLst>
          </p:cNvPr>
          <p:cNvSpPr>
            <a:spLocks noGrp="1"/>
          </p:cNvSpPr>
          <p:nvPr>
            <p:ph type="sldNum" sz="quarter" idx="12"/>
          </p:nvPr>
        </p:nvSpPr>
        <p:spPr/>
        <p:txBody>
          <a:bodyPr/>
          <a:lstStyle/>
          <a:p>
            <a:fld id="{7525300A-58DC-40DB-8266-5DAB654BB66A}" type="slidenum">
              <a:rPr lang="en-US" smtClean="0"/>
              <a:t>44</a:t>
            </a:fld>
            <a:endParaRPr lang="en-US"/>
          </a:p>
        </p:txBody>
      </p:sp>
      <p:pic>
        <p:nvPicPr>
          <p:cNvPr id="7" name="Picture 6">
            <a:extLst>
              <a:ext uri="{FF2B5EF4-FFF2-40B4-BE49-F238E27FC236}">
                <a16:creationId xmlns:a16="http://schemas.microsoft.com/office/drawing/2014/main" id="{801BC06D-4F5B-496E-B3EA-6432267AAF73}"/>
              </a:ext>
            </a:extLst>
          </p:cNvPr>
          <p:cNvPicPr>
            <a:picLocks noChangeAspect="1"/>
          </p:cNvPicPr>
          <p:nvPr/>
        </p:nvPicPr>
        <p:blipFill>
          <a:blip r:embed="rId2"/>
          <a:stretch>
            <a:fillRect/>
          </a:stretch>
        </p:blipFill>
        <p:spPr>
          <a:xfrm>
            <a:off x="668770" y="824138"/>
            <a:ext cx="3864843" cy="3745003"/>
          </a:xfrm>
          <a:prstGeom prst="rect">
            <a:avLst/>
          </a:prstGeom>
        </p:spPr>
      </p:pic>
      <p:pic>
        <p:nvPicPr>
          <p:cNvPr id="10" name="Picture 9">
            <a:extLst>
              <a:ext uri="{FF2B5EF4-FFF2-40B4-BE49-F238E27FC236}">
                <a16:creationId xmlns:a16="http://schemas.microsoft.com/office/drawing/2014/main" id="{ECDCD115-06B6-4027-9A06-4D2A57D6EA71}"/>
              </a:ext>
            </a:extLst>
          </p:cNvPr>
          <p:cNvPicPr>
            <a:picLocks noChangeAspect="1"/>
          </p:cNvPicPr>
          <p:nvPr/>
        </p:nvPicPr>
        <p:blipFill>
          <a:blip r:embed="rId3"/>
          <a:stretch>
            <a:fillRect/>
          </a:stretch>
        </p:blipFill>
        <p:spPr>
          <a:xfrm>
            <a:off x="6236639" y="466044"/>
            <a:ext cx="3581400" cy="5181600"/>
          </a:xfrm>
          <a:prstGeom prst="rect">
            <a:avLst/>
          </a:prstGeom>
        </p:spPr>
      </p:pic>
      <p:pic>
        <p:nvPicPr>
          <p:cNvPr id="9" name="Picture 8">
            <a:extLst>
              <a:ext uri="{FF2B5EF4-FFF2-40B4-BE49-F238E27FC236}">
                <a16:creationId xmlns:a16="http://schemas.microsoft.com/office/drawing/2014/main" id="{2583C3D7-69F1-4A02-9E59-D4E46F4C4954}"/>
              </a:ext>
            </a:extLst>
          </p:cNvPr>
          <p:cNvPicPr>
            <a:picLocks noChangeAspect="1"/>
          </p:cNvPicPr>
          <p:nvPr/>
        </p:nvPicPr>
        <p:blipFill>
          <a:blip r:embed="rId4"/>
          <a:stretch>
            <a:fillRect/>
          </a:stretch>
        </p:blipFill>
        <p:spPr>
          <a:xfrm>
            <a:off x="1721789" y="4691062"/>
            <a:ext cx="4514850" cy="1847850"/>
          </a:xfrm>
          <a:prstGeom prst="rect">
            <a:avLst/>
          </a:prstGeom>
        </p:spPr>
      </p:pic>
    </p:spTree>
    <p:extLst>
      <p:ext uri="{BB962C8B-B14F-4D97-AF65-F5344CB8AC3E}">
        <p14:creationId xmlns:p14="http://schemas.microsoft.com/office/powerpoint/2010/main" val="2557121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13.14 Torque versus speed curve</a:t>
            </a:r>
          </a:p>
        </p:txBody>
      </p:sp>
      <p:sp>
        <p:nvSpPr>
          <p:cNvPr id="4" name="Text Placeholder 3"/>
          <p:cNvSpPr>
            <a:spLocks noGrp="1"/>
          </p:cNvSpPr>
          <p:nvPr>
            <p:ph type="body" sz="half" idx="2"/>
          </p:nvPr>
        </p:nvSpPr>
        <p:spPr>
          <a:xfrm>
            <a:off x="35552" y="746296"/>
            <a:ext cx="5592418" cy="6094667"/>
          </a:xfrm>
          <a:solidFill>
            <a:schemeClr val="accent2">
              <a:lumMod val="40000"/>
              <a:lumOff val="60000"/>
            </a:schemeClr>
          </a:solidFill>
        </p:spPr>
        <p:txBody>
          <a:bodyPr>
            <a:noAutofit/>
          </a:bodyPr>
          <a:lstStyle/>
          <a:p>
            <a:pPr marL="285750" indent="-285750" algn="just">
              <a:buFont typeface="Wingdings" panose="05000000000000000000" pitchFamily="2" charset="2"/>
              <a:buChar char="ü"/>
            </a:pPr>
            <a:r>
              <a:rPr lang="en-US" sz="2000" dirty="0"/>
              <a:t>Motor torque depends upon its speed but the relationship between torque and speed can not be expressed by simple equation. It is </a:t>
            </a:r>
            <a:r>
              <a:rPr lang="en-US" sz="2000" dirty="0">
                <a:highlight>
                  <a:srgbClr val="FFFF00"/>
                </a:highlight>
              </a:rPr>
              <a:t>preferred to show their relationship in the form of curve</a:t>
            </a:r>
          </a:p>
          <a:p>
            <a:pPr marL="285750" indent="-285750" algn="just">
              <a:buFont typeface="Wingdings" panose="05000000000000000000" pitchFamily="2" charset="2"/>
              <a:buChar char="ü"/>
            </a:pPr>
            <a:r>
              <a:rPr lang="en-US" sz="2000" dirty="0">
                <a:highlight>
                  <a:srgbClr val="FFFF00"/>
                </a:highlight>
              </a:rPr>
              <a:t>At full load motor runs at speed n, </a:t>
            </a:r>
            <a:r>
              <a:rPr lang="en-US" sz="2000">
                <a:highlight>
                  <a:srgbClr val="FFFF00"/>
                </a:highlight>
              </a:rPr>
              <a:t>Nominal torque T </a:t>
            </a:r>
            <a:r>
              <a:rPr lang="en-US" sz="2000" dirty="0">
                <a:highlight>
                  <a:srgbClr val="FFFF00"/>
                </a:highlight>
              </a:rPr>
              <a:t>lies on full load </a:t>
            </a:r>
          </a:p>
          <a:p>
            <a:pPr marL="285750" indent="-285750" algn="just">
              <a:buFont typeface="Wingdings" panose="05000000000000000000" pitchFamily="2" charset="2"/>
              <a:buChar char="ü"/>
            </a:pPr>
            <a:r>
              <a:rPr lang="en-US" sz="2000" dirty="0">
                <a:highlight>
                  <a:srgbClr val="FFFF00"/>
                </a:highlight>
              </a:rPr>
              <a:t>1.Locked rotor torque, 2.pull up torque, 3. breakdown torque </a:t>
            </a:r>
          </a:p>
          <a:p>
            <a:pPr marL="285750" indent="-285750" algn="just">
              <a:buFont typeface="Wingdings" panose="05000000000000000000" pitchFamily="2" charset="2"/>
              <a:buChar char="ü"/>
            </a:pPr>
            <a:r>
              <a:rPr lang="en-US" sz="2000" dirty="0"/>
              <a:t>With increasing mechanical load motor speed will drop until the motor torque is again equal to the load torque. When again two torques are in balance, motor will start running at constant but at slightly less speed as that of before</a:t>
            </a:r>
          </a:p>
          <a:p>
            <a:pPr marL="285750" indent="-285750" algn="just">
              <a:buFont typeface="Wingdings" panose="05000000000000000000" pitchFamily="2" charset="2"/>
              <a:buChar char="ü"/>
            </a:pPr>
            <a:r>
              <a:rPr lang="en-US" sz="2000" dirty="0"/>
              <a:t>Motor will come to quick stop if load torque becomes greater than breakdown torque</a:t>
            </a:r>
          </a:p>
          <a:p>
            <a:pPr marL="285750" indent="-285750" algn="just">
              <a:buFont typeface="Wingdings" panose="05000000000000000000" pitchFamily="2" charset="2"/>
              <a:buChar char="ü"/>
            </a:pPr>
            <a:r>
              <a:rPr lang="en-US" sz="2000" b="1" dirty="0"/>
              <a:t>n</a:t>
            </a:r>
            <a:r>
              <a:rPr lang="en-US" sz="2000" b="1" baseline="-25000" dirty="0"/>
              <a:t>d</a:t>
            </a:r>
            <a:r>
              <a:rPr lang="en-US" sz="2000" dirty="0"/>
              <a:t>=Speed at breakdown torque</a:t>
            </a:r>
          </a:p>
          <a:p>
            <a:pPr marL="742950" lvl="1" indent="-285750" algn="just">
              <a:buFont typeface="Wingdings" panose="05000000000000000000" pitchFamily="2" charset="2"/>
              <a:buChar char="ü"/>
            </a:pPr>
            <a:r>
              <a:rPr lang="en-US" sz="2000" dirty="0"/>
              <a:t>For small machines </a:t>
            </a:r>
            <a:r>
              <a:rPr lang="en-US" sz="2000" b="1" dirty="0"/>
              <a:t>n</a:t>
            </a:r>
            <a:r>
              <a:rPr lang="en-US" sz="2000" b="1" baseline="-25000" dirty="0"/>
              <a:t>d</a:t>
            </a:r>
            <a:r>
              <a:rPr lang="en-US" sz="2000" dirty="0"/>
              <a:t>=</a:t>
            </a:r>
            <a:r>
              <a:rPr lang="en-US" sz="2000" dirty="0">
                <a:highlight>
                  <a:srgbClr val="FFFF00"/>
                </a:highlight>
              </a:rPr>
              <a:t>80% of </a:t>
            </a:r>
            <a:r>
              <a:rPr lang="en-US" sz="2000" b="1" dirty="0">
                <a:highlight>
                  <a:srgbClr val="FFFF00"/>
                </a:highlight>
              </a:rPr>
              <a:t>n</a:t>
            </a:r>
            <a:r>
              <a:rPr lang="en-US" sz="2000" b="1" baseline="-25000" dirty="0">
                <a:highlight>
                  <a:srgbClr val="FFFF00"/>
                </a:highlight>
              </a:rPr>
              <a:t>s</a:t>
            </a:r>
            <a:endParaRPr lang="en-US" sz="2000" dirty="0">
              <a:highlight>
                <a:srgbClr val="FFFF00"/>
              </a:highlight>
            </a:endParaRPr>
          </a:p>
          <a:p>
            <a:pPr marL="742950" lvl="1" indent="-285750" algn="just">
              <a:buFont typeface="Wingdings" panose="05000000000000000000" pitchFamily="2" charset="2"/>
              <a:buChar char="ü"/>
            </a:pPr>
            <a:r>
              <a:rPr lang="en-US" sz="2000" dirty="0"/>
              <a:t>For large machines </a:t>
            </a:r>
            <a:r>
              <a:rPr lang="en-US" sz="2000" b="1" dirty="0"/>
              <a:t>n</a:t>
            </a:r>
            <a:r>
              <a:rPr lang="en-US" sz="2000" b="1" baseline="-25000" dirty="0"/>
              <a:t>d</a:t>
            </a:r>
            <a:r>
              <a:rPr lang="en-US" sz="2000" dirty="0"/>
              <a:t>= </a:t>
            </a:r>
            <a:r>
              <a:rPr lang="en-US" sz="2000" dirty="0">
                <a:highlight>
                  <a:srgbClr val="FFFF00"/>
                </a:highlight>
              </a:rPr>
              <a:t>98% of </a:t>
            </a:r>
            <a:r>
              <a:rPr lang="en-US" sz="2000" b="1" dirty="0">
                <a:highlight>
                  <a:srgbClr val="FFFF00"/>
                </a:highlight>
              </a:rPr>
              <a:t>n</a:t>
            </a:r>
            <a:r>
              <a:rPr lang="en-US" sz="2000" b="1" baseline="-25000" dirty="0">
                <a:highlight>
                  <a:srgbClr val="FFFF00"/>
                </a:highlight>
              </a:rPr>
              <a:t>s</a:t>
            </a:r>
            <a:endParaRPr lang="en-US" sz="2000" dirty="0">
              <a:highlight>
                <a:srgbClr val="FFFF00"/>
              </a:highlight>
            </a:endParaRPr>
          </a:p>
          <a:p>
            <a:endParaRPr lang="en-US" sz="20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1374" y="763333"/>
            <a:ext cx="6610625" cy="4113467"/>
          </a:xfrm>
          <a:prstGeom prst="rect">
            <a:avLst/>
          </a:prstGeom>
        </p:spPr>
      </p:pic>
      <p:cxnSp>
        <p:nvCxnSpPr>
          <p:cNvPr id="7" name="Straight Arrow Connector 6"/>
          <p:cNvCxnSpPr/>
          <p:nvPr/>
        </p:nvCxnSpPr>
        <p:spPr>
          <a:xfrm>
            <a:off x="10098157" y="604697"/>
            <a:ext cx="331304" cy="2831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TextBox 7"/>
          <p:cNvSpPr txBox="1"/>
          <p:nvPr/>
        </p:nvSpPr>
        <p:spPr>
          <a:xfrm>
            <a:off x="8965307" y="195092"/>
            <a:ext cx="1818639" cy="369332"/>
          </a:xfrm>
          <a:prstGeom prst="rect">
            <a:avLst/>
          </a:prstGeom>
          <a:solidFill>
            <a:schemeClr val="accent3">
              <a:lumMod val="20000"/>
              <a:lumOff val="80000"/>
            </a:schemeClr>
          </a:solidFill>
          <a:ln>
            <a:solidFill>
              <a:schemeClr val="tx1"/>
            </a:solidFill>
          </a:ln>
        </p:spPr>
        <p:txBody>
          <a:bodyPr wrap="none" rtlCol="0">
            <a:spAutoFit/>
          </a:bodyPr>
          <a:lstStyle/>
          <a:p>
            <a:r>
              <a:rPr lang="en-US" dirty="0"/>
              <a:t>Maximum torque</a:t>
            </a:r>
          </a:p>
        </p:txBody>
      </p:sp>
      <p:sp>
        <p:nvSpPr>
          <p:cNvPr id="10" name="TextBox 9"/>
          <p:cNvSpPr txBox="1"/>
          <p:nvPr/>
        </p:nvSpPr>
        <p:spPr>
          <a:xfrm>
            <a:off x="6224871" y="195092"/>
            <a:ext cx="1601529" cy="369332"/>
          </a:xfrm>
          <a:prstGeom prst="rect">
            <a:avLst/>
          </a:prstGeom>
          <a:solidFill>
            <a:schemeClr val="accent4"/>
          </a:solidFill>
          <a:ln>
            <a:solidFill>
              <a:schemeClr val="tx1"/>
            </a:solidFill>
          </a:ln>
        </p:spPr>
        <p:txBody>
          <a:bodyPr wrap="none" rtlCol="0">
            <a:spAutoFit/>
          </a:bodyPr>
          <a:lstStyle/>
          <a:p>
            <a:r>
              <a:rPr lang="en-US" dirty="0"/>
              <a:t>Starting torque</a:t>
            </a:r>
          </a:p>
        </p:txBody>
      </p:sp>
      <p:cxnSp>
        <p:nvCxnSpPr>
          <p:cNvPr id="11" name="Straight Arrow Connector 10"/>
          <p:cNvCxnSpPr/>
          <p:nvPr/>
        </p:nvCxnSpPr>
        <p:spPr>
          <a:xfrm flipH="1">
            <a:off x="6467061" y="604697"/>
            <a:ext cx="92766" cy="12903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TextBox 12"/>
          <p:cNvSpPr txBox="1"/>
          <p:nvPr/>
        </p:nvSpPr>
        <p:spPr>
          <a:xfrm>
            <a:off x="6794725" y="5332383"/>
            <a:ext cx="4559075" cy="646331"/>
          </a:xfrm>
          <a:prstGeom prst="rect">
            <a:avLst/>
          </a:prstGeom>
          <a:solidFill>
            <a:schemeClr val="tx2">
              <a:lumMod val="60000"/>
              <a:lumOff val="40000"/>
            </a:schemeClr>
          </a:solidFill>
          <a:ln>
            <a:solidFill>
              <a:schemeClr val="tx1"/>
            </a:solidFill>
          </a:ln>
        </p:spPr>
        <p:txBody>
          <a:bodyPr wrap="square" rtlCol="0">
            <a:spAutoFit/>
          </a:bodyPr>
          <a:lstStyle/>
          <a:p>
            <a:r>
              <a:rPr lang="en-US" dirty="0"/>
              <a:t>Minimum torque developed by motor while it is accelerating from rest to breakdown torque</a:t>
            </a:r>
          </a:p>
        </p:txBody>
      </p:sp>
      <p:cxnSp>
        <p:nvCxnSpPr>
          <p:cNvPr id="16" name="Straight Arrow Connector 15"/>
          <p:cNvCxnSpPr/>
          <p:nvPr/>
        </p:nvCxnSpPr>
        <p:spPr>
          <a:xfrm flipH="1" flipV="1">
            <a:off x="7500730" y="2411896"/>
            <a:ext cx="99392" cy="29204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 name="Footer Placeholder 2">
            <a:extLst>
              <a:ext uri="{FF2B5EF4-FFF2-40B4-BE49-F238E27FC236}">
                <a16:creationId xmlns:a16="http://schemas.microsoft.com/office/drawing/2014/main" id="{1BB7474A-5C47-4180-A8A0-BEED95E8DF1E}"/>
              </a:ext>
            </a:extLst>
          </p:cNvPr>
          <p:cNvSpPr>
            <a:spLocks noGrp="1"/>
          </p:cNvSpPr>
          <p:nvPr>
            <p:ph type="ftr" sz="quarter" idx="11"/>
          </p:nvPr>
        </p:nvSpPr>
        <p:spPr/>
        <p:txBody>
          <a:bodyPr/>
          <a:lstStyle/>
          <a:p>
            <a:r>
              <a:rPr lang="en-US"/>
              <a:t>EE350 Electric Machinery Fundamentals</a:t>
            </a:r>
          </a:p>
        </p:txBody>
      </p:sp>
      <p:sp>
        <p:nvSpPr>
          <p:cNvPr id="6" name="Slide Number Placeholder 5">
            <a:extLst>
              <a:ext uri="{FF2B5EF4-FFF2-40B4-BE49-F238E27FC236}">
                <a16:creationId xmlns:a16="http://schemas.microsoft.com/office/drawing/2014/main" id="{F794C9A6-F36C-4774-8F7B-B5A20C67125B}"/>
              </a:ext>
            </a:extLst>
          </p:cNvPr>
          <p:cNvSpPr>
            <a:spLocks noGrp="1"/>
          </p:cNvSpPr>
          <p:nvPr>
            <p:ph type="sldNum" sz="quarter" idx="12"/>
          </p:nvPr>
        </p:nvSpPr>
        <p:spPr/>
        <p:txBody>
          <a:bodyPr/>
          <a:lstStyle/>
          <a:p>
            <a:fld id="{7525300A-58DC-40DB-8266-5DAB654BB66A}" type="slidenum">
              <a:rPr lang="en-US" smtClean="0"/>
              <a:t>45</a:t>
            </a:fld>
            <a:endParaRPr lang="en-US"/>
          </a:p>
        </p:txBody>
      </p:sp>
    </p:spTree>
    <p:extLst>
      <p:ext uri="{BB962C8B-B14F-4D97-AF65-F5344CB8AC3E}">
        <p14:creationId xmlns:p14="http://schemas.microsoft.com/office/powerpoint/2010/main" val="28114081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13.15 Effect of rotor resistance</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561" r="754"/>
          <a:stretch/>
        </p:blipFill>
        <p:spPr>
          <a:xfrm>
            <a:off x="2160104" y="763333"/>
            <a:ext cx="5367131" cy="6094667"/>
          </a:xfrm>
          <a:prstGeom prst="rect">
            <a:avLst/>
          </a:prstGeom>
        </p:spPr>
      </p:pic>
      <p:sp>
        <p:nvSpPr>
          <p:cNvPr id="3" name="Footer Placeholder 2">
            <a:extLst>
              <a:ext uri="{FF2B5EF4-FFF2-40B4-BE49-F238E27FC236}">
                <a16:creationId xmlns:a16="http://schemas.microsoft.com/office/drawing/2014/main" id="{69734F2F-C308-40F0-AE05-3E9459554DAB}"/>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8BA20233-2F1D-47E2-9994-9B19270D67CD}"/>
              </a:ext>
            </a:extLst>
          </p:cNvPr>
          <p:cNvSpPr>
            <a:spLocks noGrp="1"/>
          </p:cNvSpPr>
          <p:nvPr>
            <p:ph type="sldNum" sz="quarter" idx="12"/>
          </p:nvPr>
        </p:nvSpPr>
        <p:spPr/>
        <p:txBody>
          <a:bodyPr/>
          <a:lstStyle/>
          <a:p>
            <a:fld id="{7525300A-58DC-40DB-8266-5DAB654BB66A}" type="slidenum">
              <a:rPr lang="en-US" smtClean="0"/>
              <a:t>46</a:t>
            </a:fld>
            <a:endParaRPr lang="en-US"/>
          </a:p>
        </p:txBody>
      </p:sp>
    </p:spTree>
    <p:extLst>
      <p:ext uri="{BB962C8B-B14F-4D97-AF65-F5344CB8AC3E}">
        <p14:creationId xmlns:p14="http://schemas.microsoft.com/office/powerpoint/2010/main" val="22150333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2" y="128789"/>
            <a:ext cx="8925063" cy="634544"/>
          </a:xfrm>
        </p:spPr>
        <p:txBody>
          <a:bodyPr>
            <a:normAutofit/>
          </a:bodyPr>
          <a:lstStyle/>
          <a:p>
            <a:r>
              <a:rPr lang="en-US" sz="2900" b="1" u="sng" dirty="0">
                <a:latin typeface="+mn-lt"/>
              </a:rPr>
              <a:t>13.15 Effect of rotor resistance</a:t>
            </a:r>
          </a:p>
        </p:txBody>
      </p:sp>
      <p:sp>
        <p:nvSpPr>
          <p:cNvPr id="4" name="Text Placeholder 3"/>
          <p:cNvSpPr>
            <a:spLocks noGrp="1"/>
          </p:cNvSpPr>
          <p:nvPr>
            <p:ph type="body" sz="half" idx="2"/>
          </p:nvPr>
        </p:nvSpPr>
        <p:spPr>
          <a:xfrm>
            <a:off x="386362" y="763333"/>
            <a:ext cx="11514089" cy="6094667"/>
          </a:xfrm>
          <a:solidFill>
            <a:schemeClr val="bg1">
              <a:lumMod val="85000"/>
            </a:schemeClr>
          </a:solidFill>
        </p:spPr>
        <p:txBody>
          <a:bodyPr>
            <a:noAutofit/>
          </a:bodyPr>
          <a:lstStyle/>
          <a:p>
            <a:pPr marL="285750" indent="-285750" algn="just">
              <a:buFont typeface="Wingdings" panose="05000000000000000000" pitchFamily="2" charset="2"/>
              <a:buChar char="ü"/>
            </a:pPr>
            <a:r>
              <a:rPr lang="en-US" sz="2400" dirty="0"/>
              <a:t>Resistance of squirrel-cage rotor is </a:t>
            </a:r>
            <a:r>
              <a:rPr lang="en-US" sz="2400" dirty="0">
                <a:highlight>
                  <a:srgbClr val="FFFF00"/>
                </a:highlight>
              </a:rPr>
              <a:t>essentially constant </a:t>
            </a:r>
            <a:r>
              <a:rPr lang="en-US" sz="2400" dirty="0"/>
              <a:t>from no-load to full-load </a:t>
            </a:r>
          </a:p>
          <a:p>
            <a:pPr marL="285750" indent="-285750" algn="just">
              <a:buFont typeface="Wingdings" panose="05000000000000000000" pitchFamily="2" charset="2"/>
              <a:buChar char="ü"/>
            </a:pPr>
            <a:r>
              <a:rPr lang="en-US" sz="2400" dirty="0"/>
              <a:t>Rotor resistance changes with change in temperature. So, resistance increases with increasing load because temperature rises</a:t>
            </a:r>
          </a:p>
          <a:p>
            <a:pPr marL="285750" indent="-285750" algn="just">
              <a:buFont typeface="Wingdings" panose="05000000000000000000" pitchFamily="2" charset="2"/>
              <a:buChar char="ü"/>
            </a:pPr>
            <a:r>
              <a:rPr lang="en-US" sz="2400" dirty="0"/>
              <a:t>Rotor resistance is also dependent on the material (copper, aluminum or other metals) used</a:t>
            </a:r>
          </a:p>
          <a:p>
            <a:pPr marL="285750" indent="-285750" algn="just">
              <a:buFont typeface="Wingdings" panose="05000000000000000000" pitchFamily="2" charset="2"/>
              <a:buChar char="ü"/>
            </a:pPr>
            <a:r>
              <a:rPr lang="en-US" sz="2400" dirty="0"/>
              <a:t>Torque-speed curve is greatly effected by change in resistance </a:t>
            </a:r>
          </a:p>
          <a:p>
            <a:pPr marL="285750" indent="-285750" algn="just">
              <a:buFont typeface="Wingdings" panose="05000000000000000000" pitchFamily="2" charset="2"/>
              <a:buChar char="ü"/>
            </a:pPr>
            <a:r>
              <a:rPr lang="en-US" sz="2400" b="1" dirty="0"/>
              <a:t>Summary:</a:t>
            </a:r>
          </a:p>
          <a:p>
            <a:pPr marL="742950" lvl="1" indent="-285750" algn="just">
              <a:buFont typeface="Wingdings" panose="05000000000000000000" pitchFamily="2" charset="2"/>
              <a:buChar char="ü"/>
            </a:pPr>
            <a:r>
              <a:rPr lang="en-US" sz="2400" b="1" dirty="0"/>
              <a:t>High starting rotor resistance is desirable because: </a:t>
            </a:r>
          </a:p>
          <a:p>
            <a:pPr marL="1200150" lvl="2" indent="-285750" algn="just">
              <a:buFont typeface="Wingdings" panose="05000000000000000000" pitchFamily="2" charset="2"/>
              <a:buChar char="§"/>
            </a:pPr>
            <a:r>
              <a:rPr lang="en-US" sz="2400" dirty="0"/>
              <a:t>High starting torque </a:t>
            </a:r>
          </a:p>
          <a:p>
            <a:pPr marL="1200150" lvl="2" indent="-285750" algn="just">
              <a:buFont typeface="Wingdings" panose="05000000000000000000" pitchFamily="2" charset="2"/>
              <a:buChar char="§"/>
            </a:pPr>
            <a:r>
              <a:rPr lang="en-US" sz="2400" dirty="0"/>
              <a:t>Low starting current</a:t>
            </a:r>
          </a:p>
          <a:p>
            <a:pPr marL="742950" lvl="1" indent="-285750" algn="just">
              <a:buFont typeface="Wingdings" panose="05000000000000000000" pitchFamily="2" charset="2"/>
              <a:buChar char="ü"/>
            </a:pPr>
            <a:r>
              <a:rPr lang="en-US" sz="2400" b="1" dirty="0"/>
              <a:t>Low running rotor resistance is desirable because:</a:t>
            </a:r>
          </a:p>
          <a:p>
            <a:pPr marL="1200150" lvl="2" indent="-285750" algn="just">
              <a:buFont typeface="Wingdings" panose="05000000000000000000" pitchFamily="2" charset="2"/>
              <a:buChar char="§"/>
            </a:pPr>
            <a:r>
              <a:rPr lang="en-US" sz="2400" dirty="0"/>
              <a:t>Low losses in running condition </a:t>
            </a:r>
          </a:p>
          <a:p>
            <a:pPr marL="1200150" lvl="2" indent="-285750" algn="just">
              <a:buFont typeface="Wingdings" panose="05000000000000000000" pitchFamily="2" charset="2"/>
              <a:buChar char="§"/>
            </a:pPr>
            <a:r>
              <a:rPr lang="en-US" sz="2400" dirty="0"/>
              <a:t>Drop in speed is less with increasing load</a:t>
            </a:r>
          </a:p>
          <a:p>
            <a:pPr marL="1200150" lvl="2" indent="-285750" algn="just">
              <a:buFont typeface="Wingdings" panose="05000000000000000000" pitchFamily="2" charset="2"/>
              <a:buChar char="§"/>
            </a:pPr>
            <a:r>
              <a:rPr lang="en-US" sz="2400" dirty="0"/>
              <a:t>High efficiency </a:t>
            </a:r>
          </a:p>
          <a:p>
            <a:pPr marL="285750" indent="-285750">
              <a:buFont typeface="Wingdings" panose="05000000000000000000" pitchFamily="2" charset="2"/>
              <a:buChar char="ü"/>
            </a:pPr>
            <a:endParaRPr lang="en-US" sz="2000" dirty="0"/>
          </a:p>
        </p:txBody>
      </p:sp>
      <p:sp>
        <p:nvSpPr>
          <p:cNvPr id="3" name="Footer Placeholder 2">
            <a:extLst>
              <a:ext uri="{FF2B5EF4-FFF2-40B4-BE49-F238E27FC236}">
                <a16:creationId xmlns:a16="http://schemas.microsoft.com/office/drawing/2014/main" id="{39AF5879-68D8-498A-BBF3-89DB4EEDC041}"/>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39AACDC6-338F-47E0-8D05-267385DA2A15}"/>
              </a:ext>
            </a:extLst>
          </p:cNvPr>
          <p:cNvSpPr>
            <a:spLocks noGrp="1"/>
          </p:cNvSpPr>
          <p:nvPr>
            <p:ph type="sldNum" sz="quarter" idx="12"/>
          </p:nvPr>
        </p:nvSpPr>
        <p:spPr/>
        <p:txBody>
          <a:bodyPr/>
          <a:lstStyle/>
          <a:p>
            <a:fld id="{7525300A-58DC-40DB-8266-5DAB654BB66A}" type="slidenum">
              <a:rPr lang="en-US" smtClean="0"/>
              <a:t>47</a:t>
            </a:fld>
            <a:endParaRPr lang="en-US"/>
          </a:p>
        </p:txBody>
      </p:sp>
    </p:spTree>
    <p:extLst>
      <p:ext uri="{BB962C8B-B14F-4D97-AF65-F5344CB8AC3E}">
        <p14:creationId xmlns:p14="http://schemas.microsoft.com/office/powerpoint/2010/main" val="11113976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13.15 Effect of rotor resistance</a:t>
            </a:r>
          </a:p>
        </p:txBody>
      </p:sp>
      <p:sp>
        <p:nvSpPr>
          <p:cNvPr id="4" name="Text Placeholder 3"/>
          <p:cNvSpPr>
            <a:spLocks noGrp="1"/>
          </p:cNvSpPr>
          <p:nvPr>
            <p:ph type="body" sz="half" idx="2"/>
          </p:nvPr>
        </p:nvSpPr>
        <p:spPr>
          <a:xfrm>
            <a:off x="386362" y="763334"/>
            <a:ext cx="11262299" cy="5690476"/>
          </a:xfrm>
          <a:solidFill>
            <a:schemeClr val="accent6">
              <a:lumMod val="20000"/>
              <a:lumOff val="80000"/>
            </a:schemeClr>
          </a:solidFill>
          <a:ln w="28575">
            <a:solidFill>
              <a:schemeClr val="tx1"/>
            </a:solidFill>
          </a:ln>
        </p:spPr>
        <p:txBody>
          <a:bodyPr>
            <a:noAutofit/>
          </a:bodyPr>
          <a:lstStyle/>
          <a:p>
            <a:pPr marL="285750" indent="-285750">
              <a:buFont typeface="Wingdings" panose="05000000000000000000" pitchFamily="2" charset="2"/>
              <a:buChar char="ü"/>
            </a:pPr>
            <a:r>
              <a:rPr lang="en-US" sz="2800" b="1" dirty="0"/>
              <a:t>Disadvantage of high starting resistance:</a:t>
            </a:r>
          </a:p>
          <a:p>
            <a:pPr marL="742950" lvl="1" indent="-285750">
              <a:buFont typeface="Wingdings" panose="05000000000000000000" pitchFamily="2" charset="2"/>
              <a:buChar char="ü"/>
            </a:pPr>
            <a:r>
              <a:rPr lang="en-US" sz="2800" dirty="0"/>
              <a:t>Rapid fall-off in speed with increasing load</a:t>
            </a:r>
          </a:p>
          <a:p>
            <a:pPr marL="742950" lvl="1" indent="-285750">
              <a:buFont typeface="Wingdings" panose="05000000000000000000" pitchFamily="2" charset="2"/>
              <a:buChar char="ü"/>
            </a:pPr>
            <a:r>
              <a:rPr lang="en-US" sz="2800" dirty="0"/>
              <a:t>Slip is high </a:t>
            </a:r>
          </a:p>
          <a:p>
            <a:pPr marL="742950" lvl="1" indent="-285750">
              <a:buFont typeface="Wingdings" panose="05000000000000000000" pitchFamily="2" charset="2"/>
              <a:buChar char="ü"/>
            </a:pPr>
            <a:r>
              <a:rPr lang="en-US" sz="2800" dirty="0"/>
              <a:t>Motor I</a:t>
            </a:r>
            <a:r>
              <a:rPr lang="en-US" sz="2800" baseline="30000" dirty="0"/>
              <a:t>2</a:t>
            </a:r>
            <a:r>
              <a:rPr lang="en-US" sz="2800" dirty="0"/>
              <a:t>R losses are high </a:t>
            </a:r>
          </a:p>
          <a:p>
            <a:pPr marL="742950" lvl="1" indent="-285750">
              <a:buFont typeface="Wingdings" panose="05000000000000000000" pitchFamily="2" charset="2"/>
              <a:buChar char="ü"/>
            </a:pPr>
            <a:r>
              <a:rPr lang="en-US" sz="2800" dirty="0"/>
              <a:t>Motor tends to heat up </a:t>
            </a:r>
          </a:p>
          <a:p>
            <a:pPr marL="285750" indent="-285750">
              <a:buFont typeface="Wingdings" panose="05000000000000000000" pitchFamily="2" charset="2"/>
              <a:buChar char="ü"/>
            </a:pPr>
            <a:r>
              <a:rPr lang="en-US" sz="2800" b="1" dirty="0"/>
              <a:t>Wound-rotor induction machine: </a:t>
            </a:r>
            <a:r>
              <a:rPr lang="en-US" sz="2800" dirty="0"/>
              <a:t>Those which can provide high starting resistance and low running resistance</a:t>
            </a:r>
          </a:p>
          <a:p>
            <a:pPr marL="285750" indent="-285750">
              <a:buFont typeface="Wingdings" panose="05000000000000000000" pitchFamily="2" charset="2"/>
              <a:buChar char="ü"/>
            </a:pPr>
            <a:r>
              <a:rPr lang="en-US" sz="2800" b="1" dirty="0"/>
              <a:t>Wound-rotor</a:t>
            </a:r>
            <a:r>
              <a:rPr lang="en-US" sz="2800" dirty="0"/>
              <a:t> is to be used for wide variation in resistance and it allows us to vary the rotor resistance at will by means of external rheostat</a:t>
            </a:r>
          </a:p>
          <a:p>
            <a:pPr marL="285750" indent="-285750">
              <a:buFont typeface="Wingdings" panose="05000000000000000000" pitchFamily="2" charset="2"/>
              <a:buChar char="ü"/>
            </a:pPr>
            <a:endParaRPr lang="en-US" sz="1800" dirty="0"/>
          </a:p>
        </p:txBody>
      </p:sp>
      <p:sp>
        <p:nvSpPr>
          <p:cNvPr id="3" name="Footer Placeholder 2">
            <a:extLst>
              <a:ext uri="{FF2B5EF4-FFF2-40B4-BE49-F238E27FC236}">
                <a16:creationId xmlns:a16="http://schemas.microsoft.com/office/drawing/2014/main" id="{5F87DCE5-24DD-4C76-9086-52914017C525}"/>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D5A243B2-6689-40C0-ADFB-7A8ACD5B0DFB}"/>
              </a:ext>
            </a:extLst>
          </p:cNvPr>
          <p:cNvSpPr>
            <a:spLocks noGrp="1"/>
          </p:cNvSpPr>
          <p:nvPr>
            <p:ph type="sldNum" sz="quarter" idx="12"/>
          </p:nvPr>
        </p:nvSpPr>
        <p:spPr/>
        <p:txBody>
          <a:bodyPr/>
          <a:lstStyle/>
          <a:p>
            <a:fld id="{7525300A-58DC-40DB-8266-5DAB654BB66A}" type="slidenum">
              <a:rPr lang="en-US" smtClean="0"/>
              <a:t>48</a:t>
            </a:fld>
            <a:endParaRPr lang="en-US"/>
          </a:p>
        </p:txBody>
      </p:sp>
    </p:spTree>
    <p:extLst>
      <p:ext uri="{BB962C8B-B14F-4D97-AF65-F5344CB8AC3E}">
        <p14:creationId xmlns:p14="http://schemas.microsoft.com/office/powerpoint/2010/main" val="1653897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13.16 Wound-rotor motor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63333"/>
            <a:ext cx="12192000" cy="5205019"/>
          </a:xfrm>
          <a:prstGeom prst="rect">
            <a:avLst/>
          </a:prstGeom>
        </p:spPr>
      </p:pic>
      <p:sp>
        <p:nvSpPr>
          <p:cNvPr id="4" name="Footer Placeholder 3">
            <a:extLst>
              <a:ext uri="{FF2B5EF4-FFF2-40B4-BE49-F238E27FC236}">
                <a16:creationId xmlns:a16="http://schemas.microsoft.com/office/drawing/2014/main" id="{2C0989F4-637E-4E7A-8762-E10892F21049}"/>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A57960AE-2344-4528-8FA5-A32192EFCFAC}"/>
              </a:ext>
            </a:extLst>
          </p:cNvPr>
          <p:cNvSpPr>
            <a:spLocks noGrp="1"/>
          </p:cNvSpPr>
          <p:nvPr>
            <p:ph type="sldNum" sz="quarter" idx="12"/>
          </p:nvPr>
        </p:nvSpPr>
        <p:spPr/>
        <p:txBody>
          <a:bodyPr/>
          <a:lstStyle/>
          <a:p>
            <a:fld id="{7525300A-58DC-40DB-8266-5DAB654BB66A}" type="slidenum">
              <a:rPr lang="en-US" smtClean="0"/>
              <a:t>49</a:t>
            </a:fld>
            <a:endParaRPr lang="en-US"/>
          </a:p>
        </p:txBody>
      </p:sp>
    </p:spTree>
    <p:extLst>
      <p:ext uri="{BB962C8B-B14F-4D97-AF65-F5344CB8AC3E}">
        <p14:creationId xmlns:p14="http://schemas.microsoft.com/office/powerpoint/2010/main" val="2691586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20" y="3509963"/>
            <a:ext cx="4160452" cy="2967839"/>
          </a:xfrm>
          <a:prstGeom prst="rect">
            <a:avLst/>
          </a:prstGeom>
        </p:spPr>
      </p:pic>
      <p:pic>
        <p:nvPicPr>
          <p:cNvPr id="11" name="Picture 10"/>
          <p:cNvPicPr>
            <a:picLocks noChangeAspect="1"/>
          </p:cNvPicPr>
          <p:nvPr/>
        </p:nvPicPr>
        <p:blipFill rotWithShape="1">
          <a:blip r:embed="rId3" cstate="print">
            <a:extLst>
              <a:ext uri="{28A0092B-C50C-407E-A947-70E740481C1C}">
                <a14:useLocalDpi xmlns:a14="http://schemas.microsoft.com/office/drawing/2010/main" val="0"/>
              </a:ext>
            </a:extLst>
          </a:blip>
          <a:srcRect r="-2" b="18549"/>
          <a:stretch/>
        </p:blipFill>
        <p:spPr>
          <a:xfrm>
            <a:off x="6687403" y="321733"/>
            <a:ext cx="5190272" cy="298581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634" y="321734"/>
            <a:ext cx="6055444" cy="2985818"/>
          </a:xfrm>
          <a:prstGeom prst="rect">
            <a:avLst/>
          </a:prstGeom>
        </p:spPr>
      </p:pic>
      <p:sp>
        <p:nvSpPr>
          <p:cNvPr id="2" name="Title 1"/>
          <p:cNvSpPr>
            <a:spLocks noGrp="1"/>
          </p:cNvSpPr>
          <p:nvPr>
            <p:ph type="title"/>
          </p:nvPr>
        </p:nvSpPr>
        <p:spPr>
          <a:xfrm>
            <a:off x="5021821" y="3812954"/>
            <a:ext cx="6465287" cy="1516014"/>
          </a:xfrm>
        </p:spPr>
        <p:txBody>
          <a:bodyPr vert="horz" lIns="91440" tIns="45720" rIns="91440" bIns="45720" rtlCol="0" anchor="b">
            <a:normAutofit fontScale="90000"/>
          </a:bodyPr>
          <a:lstStyle/>
          <a:p>
            <a:r>
              <a:rPr lang="en-US" sz="4800" b="1" dirty="0">
                <a:solidFill>
                  <a:schemeClr val="bg1"/>
                </a:solidFill>
              </a:rPr>
              <a:t>13.1 Principal components</a:t>
            </a:r>
            <a:br>
              <a:rPr lang="en-US" sz="4800" b="1" dirty="0">
                <a:solidFill>
                  <a:schemeClr val="bg1"/>
                </a:solidFill>
              </a:rPr>
            </a:br>
            <a:r>
              <a:rPr lang="en-US" sz="4800" b="1" dirty="0">
                <a:solidFill>
                  <a:schemeClr val="bg1"/>
                </a:solidFill>
              </a:rPr>
              <a:t>Squirrel cage</a:t>
            </a:r>
          </a:p>
        </p:txBody>
      </p:sp>
      <p:sp>
        <p:nvSpPr>
          <p:cNvPr id="3" name="Footer Placeholder 2">
            <a:extLst>
              <a:ext uri="{FF2B5EF4-FFF2-40B4-BE49-F238E27FC236}">
                <a16:creationId xmlns:a16="http://schemas.microsoft.com/office/drawing/2014/main" id="{8ABA1AF9-44AD-4BF8-8C5E-CF73FDA3EB79}"/>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20C8E85C-C286-4C36-AC10-86F078D4C144}"/>
              </a:ext>
            </a:extLst>
          </p:cNvPr>
          <p:cNvSpPr>
            <a:spLocks noGrp="1"/>
          </p:cNvSpPr>
          <p:nvPr>
            <p:ph type="sldNum" sz="quarter" idx="12"/>
          </p:nvPr>
        </p:nvSpPr>
        <p:spPr/>
        <p:txBody>
          <a:bodyPr/>
          <a:lstStyle/>
          <a:p>
            <a:fld id="{7525300A-58DC-40DB-8266-5DAB654BB66A}" type="slidenum">
              <a:rPr lang="en-US" smtClean="0"/>
              <a:t>5</a:t>
            </a:fld>
            <a:endParaRPr lang="en-US"/>
          </a:p>
        </p:txBody>
      </p:sp>
    </p:spTree>
    <p:extLst>
      <p:ext uri="{BB962C8B-B14F-4D97-AF65-F5344CB8AC3E}">
        <p14:creationId xmlns:p14="http://schemas.microsoft.com/office/powerpoint/2010/main" val="111503307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8925060" cy="634544"/>
          </a:xfrm>
        </p:spPr>
        <p:txBody>
          <a:bodyPr>
            <a:normAutofit/>
          </a:bodyPr>
          <a:lstStyle/>
          <a:p>
            <a:r>
              <a:rPr lang="en-US" sz="2900" b="1" u="sng" dirty="0">
                <a:latin typeface="+mn-lt"/>
              </a:rPr>
              <a:t>13.16 Wound-rotor motor</a:t>
            </a:r>
          </a:p>
        </p:txBody>
      </p:sp>
      <p:sp>
        <p:nvSpPr>
          <p:cNvPr id="4" name="Text Placeholder 3"/>
          <p:cNvSpPr>
            <a:spLocks noGrp="1"/>
          </p:cNvSpPr>
          <p:nvPr>
            <p:ph type="body" sz="half" idx="2"/>
          </p:nvPr>
        </p:nvSpPr>
        <p:spPr>
          <a:xfrm>
            <a:off x="386362" y="763333"/>
            <a:ext cx="11514090" cy="5593017"/>
          </a:xfrm>
          <a:solidFill>
            <a:schemeClr val="tx2">
              <a:lumMod val="20000"/>
              <a:lumOff val="80000"/>
            </a:schemeClr>
          </a:solidFill>
        </p:spPr>
        <p:txBody>
          <a:bodyPr>
            <a:noAutofit/>
          </a:bodyPr>
          <a:lstStyle/>
          <a:p>
            <a:pPr marL="285750" indent="-285750">
              <a:buFont typeface="Wingdings" panose="05000000000000000000" pitchFamily="2" charset="2"/>
              <a:buChar char="ü"/>
            </a:pPr>
            <a:r>
              <a:rPr lang="en-US" sz="2000" b="1" dirty="0"/>
              <a:t>Construction:</a:t>
            </a:r>
          </a:p>
          <a:p>
            <a:pPr marL="800100" lvl="1" indent="-342900">
              <a:buFont typeface="Wingdings" panose="05000000000000000000" pitchFamily="2" charset="2"/>
              <a:buChar char="§"/>
            </a:pPr>
            <a:r>
              <a:rPr lang="en-US" sz="2000" dirty="0"/>
              <a:t>wye-connected external resistors by means of set of slip-rings and brushes</a:t>
            </a:r>
          </a:p>
          <a:p>
            <a:pPr marL="285750" indent="-285750">
              <a:buFont typeface="Wingdings" panose="05000000000000000000" pitchFamily="2" charset="2"/>
              <a:buChar char="ü"/>
            </a:pPr>
            <a:r>
              <a:rPr lang="en-US" sz="2000" b="1" dirty="0"/>
              <a:t>Working:</a:t>
            </a:r>
          </a:p>
          <a:p>
            <a:pPr marL="742950" lvl="1" indent="-285750">
              <a:buFont typeface="Wingdings" panose="05000000000000000000" pitchFamily="2" charset="2"/>
              <a:buChar char="§"/>
            </a:pPr>
            <a:r>
              <a:rPr lang="en-US" sz="2000" dirty="0">
                <a:highlight>
                  <a:srgbClr val="FFFF00"/>
                </a:highlight>
              </a:rPr>
              <a:t>Under locked-rotor conditions</a:t>
            </a:r>
            <a:r>
              <a:rPr lang="en-US" sz="2000" dirty="0"/>
              <a:t>, resistance value is set to the highest </a:t>
            </a:r>
          </a:p>
          <a:p>
            <a:pPr marL="742950" lvl="1" indent="-285750">
              <a:buFont typeface="Wingdings" panose="05000000000000000000" pitchFamily="2" charset="2"/>
              <a:buChar char="§"/>
            </a:pPr>
            <a:r>
              <a:rPr lang="en-US" sz="2000" dirty="0">
                <a:highlight>
                  <a:srgbClr val="FFFF00"/>
                </a:highlight>
              </a:rPr>
              <a:t>As the motor speeds up </a:t>
            </a:r>
            <a:r>
              <a:rPr lang="en-US" sz="2000" dirty="0"/>
              <a:t>resistance is gradually reduced until full-load speed is reached, where brushes are short circuited</a:t>
            </a:r>
          </a:p>
          <a:p>
            <a:pPr marL="285750" indent="-285750">
              <a:buFont typeface="Wingdings" panose="05000000000000000000" pitchFamily="2" charset="2"/>
              <a:buChar char="ü"/>
            </a:pPr>
            <a:r>
              <a:rPr lang="en-US" sz="2000" b="1" dirty="0"/>
              <a:t>Wound-rotor motor costs more but it offers </a:t>
            </a:r>
            <a:r>
              <a:rPr lang="en-US" sz="2000" b="1" u="sng" dirty="0">
                <a:solidFill>
                  <a:srgbClr val="FF0000"/>
                </a:solidFill>
                <a:highlight>
                  <a:srgbClr val="FFFF00"/>
                </a:highlight>
              </a:rPr>
              <a:t>following advantages: </a:t>
            </a:r>
          </a:p>
          <a:p>
            <a:pPr marL="800100" lvl="1" indent="-342900">
              <a:buFont typeface="Wingdings" panose="05000000000000000000" pitchFamily="2" charset="2"/>
              <a:buChar char="§"/>
            </a:pPr>
            <a:r>
              <a:rPr lang="en-US" sz="2400" dirty="0"/>
              <a:t>By inserting three external resistors </a:t>
            </a:r>
            <a:r>
              <a:rPr lang="en-US" sz="2400" b="1" dirty="0"/>
              <a:t>locked-rotor current can be reduced drastically </a:t>
            </a:r>
            <a:r>
              <a:rPr lang="en-US" sz="2400" dirty="0"/>
              <a:t>with even </a:t>
            </a:r>
            <a:r>
              <a:rPr lang="en-US" sz="2400" b="1" dirty="0"/>
              <a:t>higher stating torque </a:t>
            </a:r>
            <a:r>
              <a:rPr lang="en-US" sz="2400" dirty="0"/>
              <a:t>than that of squirrel-cage motor</a:t>
            </a:r>
          </a:p>
          <a:p>
            <a:pPr marL="800100" lvl="1" indent="-342900">
              <a:buFont typeface="Wingdings" panose="05000000000000000000" pitchFamily="2" charset="2"/>
              <a:buChar char="§"/>
            </a:pPr>
            <a:r>
              <a:rPr lang="en-US" sz="2400" dirty="0"/>
              <a:t>Speed can be varied by varying the external rotor resistance </a:t>
            </a:r>
          </a:p>
          <a:p>
            <a:pPr marL="800100" lvl="1" indent="-342900">
              <a:buFont typeface="Wingdings" panose="05000000000000000000" pitchFamily="2" charset="2"/>
              <a:buChar char="§"/>
            </a:pPr>
            <a:r>
              <a:rPr lang="en-US" sz="2400" dirty="0"/>
              <a:t>Liquid rheostat for large machines because of large thermal capacity that will result in less temperature rise</a:t>
            </a:r>
          </a:p>
          <a:p>
            <a:pPr marL="800100" lvl="1" indent="-342900">
              <a:buFont typeface="Wingdings" panose="05000000000000000000" pitchFamily="2" charset="2"/>
              <a:buChar char="§"/>
            </a:pPr>
            <a:r>
              <a:rPr lang="en-US" sz="2400" dirty="0"/>
              <a:t>Motor is best for running high inertial loads which require long time to bring up to speed</a:t>
            </a:r>
          </a:p>
          <a:p>
            <a:pPr lvl="1"/>
            <a:endParaRPr lang="en-US" sz="2000" dirty="0"/>
          </a:p>
        </p:txBody>
      </p:sp>
      <p:sp>
        <p:nvSpPr>
          <p:cNvPr id="3" name="Footer Placeholder 2">
            <a:extLst>
              <a:ext uri="{FF2B5EF4-FFF2-40B4-BE49-F238E27FC236}">
                <a16:creationId xmlns:a16="http://schemas.microsoft.com/office/drawing/2014/main" id="{BFE88428-B0C5-420D-933E-AD6D8650F3FA}"/>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70C9A085-46D0-4E50-AAD9-E415A8A9A4C2}"/>
              </a:ext>
            </a:extLst>
          </p:cNvPr>
          <p:cNvSpPr>
            <a:spLocks noGrp="1"/>
          </p:cNvSpPr>
          <p:nvPr>
            <p:ph type="sldNum" sz="quarter" idx="12"/>
          </p:nvPr>
        </p:nvSpPr>
        <p:spPr/>
        <p:txBody>
          <a:bodyPr/>
          <a:lstStyle/>
          <a:p>
            <a:fld id="{7525300A-58DC-40DB-8266-5DAB654BB66A}" type="slidenum">
              <a:rPr lang="en-US" smtClean="0"/>
              <a:t>50</a:t>
            </a:fld>
            <a:endParaRPr lang="en-US"/>
          </a:p>
        </p:txBody>
      </p:sp>
    </p:spTree>
    <p:extLst>
      <p:ext uri="{BB962C8B-B14F-4D97-AF65-F5344CB8AC3E}">
        <p14:creationId xmlns:p14="http://schemas.microsoft.com/office/powerpoint/2010/main" val="28304693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7140" y="2113255"/>
            <a:ext cx="8925060" cy="634544"/>
          </a:xfrm>
        </p:spPr>
        <p:txBody>
          <a:bodyPr>
            <a:normAutofit/>
          </a:bodyPr>
          <a:lstStyle/>
          <a:p>
            <a:pPr algn="ctr"/>
            <a:r>
              <a:rPr lang="en-US" sz="2900" b="1" u="sng" dirty="0">
                <a:latin typeface="+mn-lt"/>
              </a:rPr>
              <a:t>Summary</a:t>
            </a:r>
          </a:p>
        </p:txBody>
      </p:sp>
      <p:sp>
        <p:nvSpPr>
          <p:cNvPr id="4" name="Text Placeholder 3"/>
          <p:cNvSpPr>
            <a:spLocks noGrp="1"/>
          </p:cNvSpPr>
          <p:nvPr>
            <p:ph type="body" sz="half" idx="2"/>
          </p:nvPr>
        </p:nvSpPr>
        <p:spPr>
          <a:xfrm>
            <a:off x="1763703" y="2809809"/>
            <a:ext cx="8032967" cy="2600786"/>
          </a:xfrm>
          <a:solidFill>
            <a:schemeClr val="tx2">
              <a:lumMod val="20000"/>
              <a:lumOff val="80000"/>
            </a:schemeClr>
          </a:solidFill>
        </p:spPr>
        <p:txBody>
          <a:bodyPr>
            <a:noAutofit/>
          </a:bodyPr>
          <a:lstStyle/>
          <a:p>
            <a:pPr marL="285750" indent="-285750">
              <a:buFont typeface="Wingdings" panose="05000000000000000000" pitchFamily="2" charset="2"/>
              <a:buChar char="ü"/>
            </a:pPr>
            <a:r>
              <a:rPr lang="en-US" sz="2800" b="1" dirty="0"/>
              <a:t>Course Ch#13</a:t>
            </a:r>
          </a:p>
          <a:p>
            <a:pPr marL="285750" indent="-285750">
              <a:buFont typeface="Wingdings" panose="05000000000000000000" pitchFamily="2" charset="2"/>
              <a:buChar char="ü"/>
            </a:pPr>
            <a:r>
              <a:rPr lang="en-US" sz="2800" b="1" dirty="0"/>
              <a:t>Topics: 13.1-13.16</a:t>
            </a:r>
          </a:p>
          <a:p>
            <a:pPr marL="285750" indent="-285750">
              <a:buFont typeface="Wingdings" panose="05000000000000000000" pitchFamily="2" charset="2"/>
              <a:buChar char="ü"/>
            </a:pPr>
            <a:r>
              <a:rPr lang="en-US" sz="2800" b="1" dirty="0"/>
              <a:t>Examples 13.1-13.7 </a:t>
            </a:r>
            <a:r>
              <a:rPr lang="en-US" sz="2800" b="1" i="1" dirty="0"/>
              <a:t>(Assignment)</a:t>
            </a:r>
          </a:p>
          <a:p>
            <a:pPr lvl="1"/>
            <a:endParaRPr lang="en-US" sz="2800" dirty="0"/>
          </a:p>
        </p:txBody>
      </p:sp>
      <p:sp>
        <p:nvSpPr>
          <p:cNvPr id="3" name="Footer Placeholder 2">
            <a:extLst>
              <a:ext uri="{FF2B5EF4-FFF2-40B4-BE49-F238E27FC236}">
                <a16:creationId xmlns:a16="http://schemas.microsoft.com/office/drawing/2014/main" id="{BFE88428-B0C5-420D-933E-AD6D8650F3FA}"/>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70C9A085-46D0-4E50-AAD9-E415A8A9A4C2}"/>
              </a:ext>
            </a:extLst>
          </p:cNvPr>
          <p:cNvSpPr>
            <a:spLocks noGrp="1"/>
          </p:cNvSpPr>
          <p:nvPr>
            <p:ph type="sldNum" sz="quarter" idx="12"/>
          </p:nvPr>
        </p:nvSpPr>
        <p:spPr/>
        <p:txBody>
          <a:bodyPr/>
          <a:lstStyle/>
          <a:p>
            <a:fld id="{7525300A-58DC-40DB-8266-5DAB654BB66A}" type="slidenum">
              <a:rPr lang="en-US" smtClean="0"/>
              <a:t>51</a:t>
            </a:fld>
            <a:endParaRPr lang="en-US"/>
          </a:p>
        </p:txBody>
      </p:sp>
    </p:spTree>
    <p:extLst>
      <p:ext uri="{BB962C8B-B14F-4D97-AF65-F5344CB8AC3E}">
        <p14:creationId xmlns:p14="http://schemas.microsoft.com/office/powerpoint/2010/main" val="18084668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3822" y="836129"/>
            <a:ext cx="6553545" cy="5193684"/>
          </a:xfrm>
          <a:prstGeom prst="rect">
            <a:avLst/>
          </a:prstGeom>
        </p:spPr>
      </p:pic>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dirty="0">
                <a:solidFill>
                  <a:schemeClr val="bg1"/>
                </a:solidFill>
              </a:rPr>
              <a:t>Progressive steps in the injection molding of a squirrel-cage rotor</a:t>
            </a:r>
          </a:p>
        </p:txBody>
      </p:sp>
      <p:sp>
        <p:nvSpPr>
          <p:cNvPr id="4" name="Footer Placeholder 3">
            <a:extLst>
              <a:ext uri="{FF2B5EF4-FFF2-40B4-BE49-F238E27FC236}">
                <a16:creationId xmlns:a16="http://schemas.microsoft.com/office/drawing/2014/main" id="{644AE94A-1D00-4CAA-BB20-9EA19382E291}"/>
              </a:ext>
            </a:extLst>
          </p:cNvPr>
          <p:cNvSpPr>
            <a:spLocks noGrp="1"/>
          </p:cNvSpPr>
          <p:nvPr>
            <p:ph type="ftr" sz="quarter" idx="11"/>
          </p:nvPr>
        </p:nvSpPr>
        <p:spPr/>
        <p:txBody>
          <a:bodyPr/>
          <a:lstStyle/>
          <a:p>
            <a:r>
              <a:rPr lang="en-US"/>
              <a:t>EE350 Electric Machinery Fundamentals</a:t>
            </a:r>
          </a:p>
        </p:txBody>
      </p:sp>
      <p:sp>
        <p:nvSpPr>
          <p:cNvPr id="5" name="Slide Number Placeholder 4">
            <a:extLst>
              <a:ext uri="{FF2B5EF4-FFF2-40B4-BE49-F238E27FC236}">
                <a16:creationId xmlns:a16="http://schemas.microsoft.com/office/drawing/2014/main" id="{B004320E-7C61-4425-AC6A-7C7C57216054}"/>
              </a:ext>
            </a:extLst>
          </p:cNvPr>
          <p:cNvSpPr>
            <a:spLocks noGrp="1"/>
          </p:cNvSpPr>
          <p:nvPr>
            <p:ph type="sldNum" sz="quarter" idx="12"/>
          </p:nvPr>
        </p:nvSpPr>
        <p:spPr/>
        <p:txBody>
          <a:bodyPr/>
          <a:lstStyle/>
          <a:p>
            <a:fld id="{7525300A-58DC-40DB-8266-5DAB654BB66A}" type="slidenum">
              <a:rPr lang="en-US" smtClean="0"/>
              <a:t>6</a:t>
            </a:fld>
            <a:endParaRPr lang="en-US"/>
          </a:p>
        </p:txBody>
      </p:sp>
    </p:spTree>
    <p:extLst>
      <p:ext uri="{BB962C8B-B14F-4D97-AF65-F5344CB8AC3E}">
        <p14:creationId xmlns:p14="http://schemas.microsoft.com/office/powerpoint/2010/main" val="204393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7" name="Rectangle 1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708357" y="3509963"/>
            <a:ext cx="7092215" cy="2967839"/>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8287" y="5443086"/>
            <a:ext cx="64008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5021821" y="3812954"/>
            <a:ext cx="6465287" cy="1516014"/>
          </a:xfrm>
        </p:spPr>
        <p:txBody>
          <a:bodyPr vert="horz" lIns="91440" tIns="45720" rIns="91440" bIns="45720" rtlCol="0" anchor="b">
            <a:normAutofit fontScale="90000"/>
          </a:bodyPr>
          <a:lstStyle/>
          <a:p>
            <a:r>
              <a:rPr lang="en-US" sz="4800" b="1" dirty="0">
                <a:solidFill>
                  <a:schemeClr val="bg1"/>
                </a:solidFill>
              </a:rPr>
              <a:t>13.1 Principal components</a:t>
            </a:r>
            <a:br>
              <a:rPr lang="en-US" sz="4800" b="1" dirty="0">
                <a:solidFill>
                  <a:schemeClr val="bg1"/>
                </a:solidFill>
              </a:rPr>
            </a:br>
            <a:r>
              <a:rPr lang="en-US" sz="4800" b="1" dirty="0">
                <a:solidFill>
                  <a:schemeClr val="bg1"/>
                </a:solidFill>
              </a:rPr>
              <a:t>Wound rotor</a:t>
            </a:r>
          </a:p>
        </p:txBody>
      </p:sp>
      <p:pic>
        <p:nvPicPr>
          <p:cNvPr id="3" name="Picture 2">
            <a:extLst>
              <a:ext uri="{FF2B5EF4-FFF2-40B4-BE49-F238E27FC236}">
                <a16:creationId xmlns:a16="http://schemas.microsoft.com/office/drawing/2014/main" id="{B6D47B91-230F-4595-A213-AFC97208B815}"/>
              </a:ext>
            </a:extLst>
          </p:cNvPr>
          <p:cNvPicPr>
            <a:picLocks noChangeAspect="1"/>
          </p:cNvPicPr>
          <p:nvPr/>
        </p:nvPicPr>
        <p:blipFill rotWithShape="1">
          <a:blip r:embed="rId2"/>
          <a:srcRect l="6060" t="24221" r="37314" b="10563"/>
          <a:stretch/>
        </p:blipFill>
        <p:spPr>
          <a:xfrm>
            <a:off x="5902833" y="221795"/>
            <a:ext cx="4989982" cy="3231109"/>
          </a:xfrm>
          <a:prstGeom prst="rect">
            <a:avLst/>
          </a:prstGeom>
        </p:spPr>
      </p:pic>
      <p:pic>
        <p:nvPicPr>
          <p:cNvPr id="4" name="Picture 3">
            <a:extLst>
              <a:ext uri="{FF2B5EF4-FFF2-40B4-BE49-F238E27FC236}">
                <a16:creationId xmlns:a16="http://schemas.microsoft.com/office/drawing/2014/main" id="{1294D823-E8AE-478B-9523-4F4512F71446}"/>
              </a:ext>
            </a:extLst>
          </p:cNvPr>
          <p:cNvPicPr>
            <a:picLocks noChangeAspect="1"/>
          </p:cNvPicPr>
          <p:nvPr/>
        </p:nvPicPr>
        <p:blipFill rotWithShape="1">
          <a:blip r:embed="rId3"/>
          <a:srcRect l="14958" t="22526" r="39694" b="19456"/>
          <a:stretch/>
        </p:blipFill>
        <p:spPr>
          <a:xfrm>
            <a:off x="94924" y="2953056"/>
            <a:ext cx="4900153" cy="3524746"/>
          </a:xfrm>
          <a:prstGeom prst="rect">
            <a:avLst/>
          </a:prstGeom>
        </p:spPr>
      </p:pic>
      <p:sp>
        <p:nvSpPr>
          <p:cNvPr id="7" name="Footer Placeholder 6">
            <a:extLst>
              <a:ext uri="{FF2B5EF4-FFF2-40B4-BE49-F238E27FC236}">
                <a16:creationId xmlns:a16="http://schemas.microsoft.com/office/drawing/2014/main" id="{ACD633B4-D651-4BE3-8EF3-BF9494449F75}"/>
              </a:ext>
            </a:extLst>
          </p:cNvPr>
          <p:cNvSpPr>
            <a:spLocks noGrp="1"/>
          </p:cNvSpPr>
          <p:nvPr>
            <p:ph type="ftr" sz="quarter" idx="11"/>
          </p:nvPr>
        </p:nvSpPr>
        <p:spPr/>
        <p:txBody>
          <a:bodyPr/>
          <a:lstStyle/>
          <a:p>
            <a:r>
              <a:rPr lang="en-US"/>
              <a:t>EE350 Electric Machinery Fundamentals</a:t>
            </a:r>
          </a:p>
        </p:txBody>
      </p:sp>
      <p:sp>
        <p:nvSpPr>
          <p:cNvPr id="8" name="Slide Number Placeholder 7">
            <a:extLst>
              <a:ext uri="{FF2B5EF4-FFF2-40B4-BE49-F238E27FC236}">
                <a16:creationId xmlns:a16="http://schemas.microsoft.com/office/drawing/2014/main" id="{EB764102-04A1-4F4E-9C2F-3A5B984B2479}"/>
              </a:ext>
            </a:extLst>
          </p:cNvPr>
          <p:cNvSpPr>
            <a:spLocks noGrp="1"/>
          </p:cNvSpPr>
          <p:nvPr>
            <p:ph type="sldNum" sz="quarter" idx="12"/>
          </p:nvPr>
        </p:nvSpPr>
        <p:spPr/>
        <p:txBody>
          <a:bodyPr/>
          <a:lstStyle/>
          <a:p>
            <a:fld id="{7525300A-58DC-40DB-8266-5DAB654BB66A}" type="slidenum">
              <a:rPr lang="en-US" smtClean="0"/>
              <a:t>7</a:t>
            </a:fld>
            <a:endParaRPr lang="en-US"/>
          </a:p>
        </p:txBody>
      </p:sp>
    </p:spTree>
    <p:extLst>
      <p:ext uri="{BB962C8B-B14F-4D97-AF65-F5344CB8AC3E}">
        <p14:creationId xmlns:p14="http://schemas.microsoft.com/office/powerpoint/2010/main" val="21297354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6" name="Rectangle 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dirty="0">
                <a:solidFill>
                  <a:schemeClr val="bg1"/>
                </a:solidFill>
              </a:rPr>
              <a:t>Progressive steps in the manufacture of stator and rotor laminations</a:t>
            </a:r>
          </a:p>
        </p:txBody>
      </p:sp>
      <p:pic>
        <p:nvPicPr>
          <p:cNvPr id="4" name="Picture 3">
            <a:extLst>
              <a:ext uri="{FF2B5EF4-FFF2-40B4-BE49-F238E27FC236}">
                <a16:creationId xmlns:a16="http://schemas.microsoft.com/office/drawing/2014/main" id="{6450D54A-6140-4010-BDCF-6CF1DF2AD56B}"/>
              </a:ext>
            </a:extLst>
          </p:cNvPr>
          <p:cNvPicPr>
            <a:picLocks noChangeAspect="1"/>
          </p:cNvPicPr>
          <p:nvPr/>
        </p:nvPicPr>
        <p:blipFill rotWithShape="1">
          <a:blip r:embed="rId2"/>
          <a:srcRect l="40059" t="17997" r="25893" b="5351"/>
          <a:stretch/>
        </p:blipFill>
        <p:spPr>
          <a:xfrm>
            <a:off x="6066971" y="311449"/>
            <a:ext cx="4775200" cy="6044136"/>
          </a:xfrm>
          <a:prstGeom prst="rect">
            <a:avLst/>
          </a:prstGeom>
        </p:spPr>
      </p:pic>
      <p:sp>
        <p:nvSpPr>
          <p:cNvPr id="5" name="Footer Placeholder 4">
            <a:extLst>
              <a:ext uri="{FF2B5EF4-FFF2-40B4-BE49-F238E27FC236}">
                <a16:creationId xmlns:a16="http://schemas.microsoft.com/office/drawing/2014/main" id="{8AC99390-B387-4635-B455-3802ACAD29FA}"/>
              </a:ext>
            </a:extLst>
          </p:cNvPr>
          <p:cNvSpPr>
            <a:spLocks noGrp="1"/>
          </p:cNvSpPr>
          <p:nvPr>
            <p:ph type="ftr" sz="quarter" idx="11"/>
          </p:nvPr>
        </p:nvSpPr>
        <p:spPr/>
        <p:txBody>
          <a:bodyPr/>
          <a:lstStyle/>
          <a:p>
            <a:r>
              <a:rPr lang="en-US"/>
              <a:t>EE350 Electric Machinery Fundamentals</a:t>
            </a:r>
          </a:p>
        </p:txBody>
      </p:sp>
      <p:sp>
        <p:nvSpPr>
          <p:cNvPr id="8" name="Slide Number Placeholder 7">
            <a:extLst>
              <a:ext uri="{FF2B5EF4-FFF2-40B4-BE49-F238E27FC236}">
                <a16:creationId xmlns:a16="http://schemas.microsoft.com/office/drawing/2014/main" id="{6128E1B5-9A8B-45C4-9A36-B7BD944F1798}"/>
              </a:ext>
            </a:extLst>
          </p:cNvPr>
          <p:cNvSpPr>
            <a:spLocks noGrp="1"/>
          </p:cNvSpPr>
          <p:nvPr>
            <p:ph type="sldNum" sz="quarter" idx="12"/>
          </p:nvPr>
        </p:nvSpPr>
        <p:spPr/>
        <p:txBody>
          <a:bodyPr/>
          <a:lstStyle/>
          <a:p>
            <a:fld id="{7525300A-58DC-40DB-8266-5DAB654BB66A}" type="slidenum">
              <a:rPr lang="en-US" smtClean="0"/>
              <a:t>8</a:t>
            </a:fld>
            <a:endParaRPr lang="en-US"/>
          </a:p>
        </p:txBody>
      </p:sp>
    </p:spTree>
    <p:extLst>
      <p:ext uri="{BB962C8B-B14F-4D97-AF65-F5344CB8AC3E}">
        <p14:creationId xmlns:p14="http://schemas.microsoft.com/office/powerpoint/2010/main" val="36186542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4"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040" y="601575"/>
            <a:ext cx="5455917" cy="340994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6043" y="601575"/>
            <a:ext cx="5455917" cy="3409948"/>
          </a:xfrm>
          <a:prstGeom prst="rect">
            <a:avLst/>
          </a:prstGeom>
        </p:spPr>
      </p:pic>
      <p:sp>
        <p:nvSpPr>
          <p:cNvPr id="2" name="Title 1"/>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b="1" dirty="0">
                <a:solidFill>
                  <a:schemeClr val="bg1"/>
                </a:solidFill>
              </a:rPr>
              <a:t>13.2 Principal of operation</a:t>
            </a:r>
          </a:p>
        </p:txBody>
      </p:sp>
      <p:sp>
        <p:nvSpPr>
          <p:cNvPr id="3" name="Footer Placeholder 2">
            <a:extLst>
              <a:ext uri="{FF2B5EF4-FFF2-40B4-BE49-F238E27FC236}">
                <a16:creationId xmlns:a16="http://schemas.microsoft.com/office/drawing/2014/main" id="{B47B1EA9-D14D-4017-BE66-9FA56E1458CB}"/>
              </a:ext>
            </a:extLst>
          </p:cNvPr>
          <p:cNvSpPr>
            <a:spLocks noGrp="1"/>
          </p:cNvSpPr>
          <p:nvPr>
            <p:ph type="ftr" sz="quarter" idx="11"/>
          </p:nvPr>
        </p:nvSpPr>
        <p:spPr/>
        <p:txBody>
          <a:bodyPr/>
          <a:lstStyle/>
          <a:p>
            <a:r>
              <a:rPr lang="en-US"/>
              <a:t>EE350 Electric Machinery Fundamentals</a:t>
            </a:r>
          </a:p>
        </p:txBody>
      </p:sp>
      <p:sp>
        <p:nvSpPr>
          <p:cNvPr id="4" name="Slide Number Placeholder 3">
            <a:extLst>
              <a:ext uri="{FF2B5EF4-FFF2-40B4-BE49-F238E27FC236}">
                <a16:creationId xmlns:a16="http://schemas.microsoft.com/office/drawing/2014/main" id="{E310A4BA-8BD3-456B-9160-F51A2FCD8B5D}"/>
              </a:ext>
            </a:extLst>
          </p:cNvPr>
          <p:cNvSpPr>
            <a:spLocks noGrp="1"/>
          </p:cNvSpPr>
          <p:nvPr>
            <p:ph type="sldNum" sz="quarter" idx="12"/>
          </p:nvPr>
        </p:nvSpPr>
        <p:spPr/>
        <p:txBody>
          <a:bodyPr/>
          <a:lstStyle/>
          <a:p>
            <a:fld id="{7525300A-58DC-40DB-8266-5DAB654BB66A}" type="slidenum">
              <a:rPr lang="en-US" smtClean="0"/>
              <a:t>9</a:t>
            </a:fld>
            <a:endParaRPr lang="en-US"/>
          </a:p>
        </p:txBody>
      </p:sp>
    </p:spTree>
    <p:extLst>
      <p:ext uri="{BB962C8B-B14F-4D97-AF65-F5344CB8AC3E}">
        <p14:creationId xmlns:p14="http://schemas.microsoft.com/office/powerpoint/2010/main" val="1430714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4734</TotalTime>
  <Words>2472</Words>
  <Application>Microsoft Office PowerPoint</Application>
  <PresentationFormat>Widescreen</PresentationFormat>
  <Paragraphs>345</Paragraphs>
  <Slides>51</Slides>
  <Notes>0</Notes>
  <HiddenSlides>0</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51</vt:i4>
      </vt:variant>
    </vt:vector>
  </HeadingPairs>
  <TitlesOfParts>
    <vt:vector size="60" baseType="lpstr">
      <vt:lpstr>Algerian</vt:lpstr>
      <vt:lpstr>Arial</vt:lpstr>
      <vt:lpstr>Calibri</vt:lpstr>
      <vt:lpstr>Calibri Light</vt:lpstr>
      <vt:lpstr>Times New Roman</vt:lpstr>
      <vt:lpstr>Wingdings</vt:lpstr>
      <vt:lpstr>Office Theme</vt:lpstr>
      <vt:lpstr>1_Office Theme</vt:lpstr>
      <vt:lpstr>2_Office Theme</vt:lpstr>
      <vt:lpstr>Electrical Machinery Fundamentals</vt:lpstr>
      <vt:lpstr>Chapter 13  Three-Phase Induction Machines</vt:lpstr>
      <vt:lpstr>13.0 Introduction</vt:lpstr>
      <vt:lpstr>13.1 Principal components</vt:lpstr>
      <vt:lpstr>13.1 Principal components Squirrel cage</vt:lpstr>
      <vt:lpstr>Progressive steps in the injection molding of a squirrel-cage rotor</vt:lpstr>
      <vt:lpstr>13.1 Principal components Wound rotor</vt:lpstr>
      <vt:lpstr>Progressive steps in the manufacture of stator and rotor laminations</vt:lpstr>
      <vt:lpstr>13.2 Principal of operation</vt:lpstr>
      <vt:lpstr>13.2 Principal of operation</vt:lpstr>
      <vt:lpstr>13.3 The rotating field</vt:lpstr>
      <vt:lpstr>13.3 The rotating field</vt:lpstr>
      <vt:lpstr>13.3 The rotating field</vt:lpstr>
      <vt:lpstr>13.3 The rotating field</vt:lpstr>
      <vt:lpstr>13.3 The rotating field</vt:lpstr>
      <vt:lpstr>13.3 The rotating field</vt:lpstr>
      <vt:lpstr>PowerPoint Presentation</vt:lpstr>
      <vt:lpstr>13.4 Direction of rotation</vt:lpstr>
      <vt:lpstr>13.4 Improving the performance of induction machine</vt:lpstr>
      <vt:lpstr>13.5 Number of poles and synchronous speed</vt:lpstr>
      <vt:lpstr>13.5 Number of poles and synchronous speed</vt:lpstr>
      <vt:lpstr>13.5 Number of poles and synchronous speed</vt:lpstr>
      <vt:lpstr>13.5 Number of poles and synchronous speed</vt:lpstr>
      <vt:lpstr>13.6 Starting characteristics of a squirrel-cage motor</vt:lpstr>
      <vt:lpstr>13.7 Acceleration of the rotor-slip</vt:lpstr>
      <vt:lpstr>13.8 Motor under load</vt:lpstr>
      <vt:lpstr>13.9 Slip and slip speed</vt:lpstr>
      <vt:lpstr>13.10 Voltage and frequency induced in the rotor</vt:lpstr>
      <vt:lpstr>13.11 Characteristics of squirrel-cage induction motor</vt:lpstr>
      <vt:lpstr>13.11 Characteristics of squirrel-cage induction motor</vt:lpstr>
      <vt:lpstr>13.11 Characteristics of squirrel-cage induction motor</vt:lpstr>
      <vt:lpstr>13.11 Characteristics of squirrel-cage induction motor</vt:lpstr>
      <vt:lpstr>13.12 Estimating the currents in an induction motor</vt:lpstr>
      <vt:lpstr>13.13 Active power flow</vt:lpstr>
      <vt:lpstr>13.13 Active power flow</vt:lpstr>
      <vt:lpstr>13.13 Active power flow</vt:lpstr>
      <vt:lpstr>13.13 Active power flow</vt:lpstr>
      <vt:lpstr>13.13 Active power flow</vt:lpstr>
      <vt:lpstr>13.13 Active power flow</vt:lpstr>
      <vt:lpstr>13.13 Active power flow</vt:lpstr>
      <vt:lpstr>13.13 Active power flow</vt:lpstr>
      <vt:lpstr>13.13 Active power flow</vt:lpstr>
      <vt:lpstr>13.13 Active power flow</vt:lpstr>
      <vt:lpstr>13.13 Active power flow</vt:lpstr>
      <vt:lpstr>13.14 Torque versus speed curve</vt:lpstr>
      <vt:lpstr>13.15 Effect of rotor resistance</vt:lpstr>
      <vt:lpstr>13.15 Effect of rotor resistance</vt:lpstr>
      <vt:lpstr>13.15 Effect of rotor resistance</vt:lpstr>
      <vt:lpstr>13.16 Wound-rotor motor</vt:lpstr>
      <vt:lpstr>13.16 Wound-rotor motor</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Conventional and Electron Current Flow</dc:title>
  <dc:creator>Umar Virk</dc:creator>
  <cp:lastModifiedBy>Dr. Aashir Walid</cp:lastModifiedBy>
  <cp:revision>489</cp:revision>
  <dcterms:created xsi:type="dcterms:W3CDTF">2016-09-07T16:18:06Z</dcterms:created>
  <dcterms:modified xsi:type="dcterms:W3CDTF">2020-06-22T19:26:44Z</dcterms:modified>
</cp:coreProperties>
</file>